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jpg" ContentType="image/jpeg"/>
  <Override PartName="/ppt/media/image4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0" r:id="rId4"/>
    <p:sldId id="261" r:id="rId5"/>
    <p:sldId id="264" r:id="rId6"/>
    <p:sldId id="265" r:id="rId7"/>
    <p:sldId id="266" r:id="rId8"/>
    <p:sldId id="267" r:id="rId9"/>
    <p:sldId id="268" r:id="rId10"/>
    <p:sldId id="269" r:id="rId11"/>
    <p:sldId id="270" r:id="rId12"/>
    <p:sldId id="271" r:id="rId13"/>
    <p:sldId id="272" r:id="rId14"/>
    <p:sldId id="273" r:id="rId15"/>
    <p:sldId id="275" r:id="rId16"/>
    <p:sldId id="262" r:id="rId17"/>
    <p:sldId id="274" r:id="rId18"/>
    <p:sldId id="277" r:id="rId19"/>
    <p:sldId id="278" r:id="rId20"/>
    <p:sldId id="279" r:id="rId21"/>
    <p:sldId id="280" r:id="rId22"/>
    <p:sldId id="281" r:id="rId23"/>
    <p:sldId id="282" r:id="rId24"/>
    <p:sldId id="283" r:id="rId25"/>
    <p:sldId id="284" r:id="rId26"/>
    <p:sldId id="285" r:id="rId27"/>
    <p:sldId id="286" r:id="rId28"/>
    <p:sldId id="263"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Lst>
  <p:sldSz cx="12192000" cy="6858000"/>
  <p:notesSz cx="12192000" cy="6858000"/>
  <p:embeddedFontLst>
    <p:embeddedFont>
      <p:font typeface="Century Gothic" panose="020B0502020202020204" pitchFamily="3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516"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rgbClr val="252525"/>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rgbClr val="252525"/>
                </a:solidFill>
                <a:latin typeface="Century Gothic"/>
                <a:cs typeface="Century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00" b="1" i="0">
                <a:solidFill>
                  <a:srgbClr val="252525"/>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120769" y="112179"/>
            <a:ext cx="7591298" cy="5684774"/>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2" name="Holder 2"/>
          <p:cNvSpPr>
            <a:spLocks noGrp="1"/>
          </p:cNvSpPr>
          <p:nvPr>
            <p:ph type="title"/>
          </p:nvPr>
        </p:nvSpPr>
        <p:spPr>
          <a:xfrm>
            <a:off x="772541" y="20777"/>
            <a:ext cx="10646917" cy="622300"/>
          </a:xfrm>
          <a:prstGeom prst="rect">
            <a:avLst/>
          </a:prstGeom>
        </p:spPr>
        <p:txBody>
          <a:bodyPr wrap="square" lIns="0" tIns="0" rIns="0" bIns="0">
            <a:spAutoFit/>
          </a:bodyPr>
          <a:lstStyle>
            <a:lvl1pPr>
              <a:defRPr sz="3900" b="1" i="0">
                <a:solidFill>
                  <a:srgbClr val="252525"/>
                </a:solidFill>
                <a:latin typeface="Century Gothic"/>
                <a:cs typeface="Century Gothic"/>
              </a:defRPr>
            </a:lvl1pPr>
          </a:lstStyle>
          <a:p>
            <a:endParaRPr/>
          </a:p>
        </p:txBody>
      </p:sp>
      <p:sp>
        <p:nvSpPr>
          <p:cNvPr id="3" name="Holder 3"/>
          <p:cNvSpPr>
            <a:spLocks noGrp="1"/>
          </p:cNvSpPr>
          <p:nvPr>
            <p:ph type="body" idx="1"/>
          </p:nvPr>
        </p:nvSpPr>
        <p:spPr>
          <a:xfrm>
            <a:off x="1062329" y="1397355"/>
            <a:ext cx="10067340" cy="36506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373" y="666445"/>
            <a:ext cx="6845427" cy="459741"/>
          </a:xfrm>
          <a:prstGeom prst="rect">
            <a:avLst/>
          </a:prstGeom>
        </p:spPr>
        <p:txBody>
          <a:bodyPr vert="horz" wrap="square" lIns="0" tIns="13335" rIns="0" bIns="0" rtlCol="0">
            <a:spAutoFit/>
          </a:bodyPr>
          <a:lstStyle/>
          <a:p>
            <a:pPr marL="12700">
              <a:lnSpc>
                <a:spcPct val="100000"/>
              </a:lnSpc>
              <a:spcBef>
                <a:spcPts val="105"/>
              </a:spcBef>
            </a:pPr>
            <a:r>
              <a:rPr lang="en-IN" sz="2900" u="heavy" spc="-5" dirty="0" smtClean="0">
                <a:solidFill>
                  <a:srgbClr val="000000"/>
                </a:solidFill>
                <a:uFill>
                  <a:solidFill>
                    <a:srgbClr val="000000"/>
                  </a:solidFill>
                </a:uFill>
              </a:rPr>
              <a:t>EDUCATION ASSIGNMENT DASBOARD</a:t>
            </a:r>
            <a:endParaRPr sz="2900" dirty="0"/>
          </a:p>
        </p:txBody>
      </p:sp>
      <p:sp>
        <p:nvSpPr>
          <p:cNvPr id="3" name="object 3"/>
          <p:cNvSpPr txBox="1"/>
          <p:nvPr/>
        </p:nvSpPr>
        <p:spPr>
          <a:xfrm>
            <a:off x="1066799" y="1397355"/>
            <a:ext cx="9620859" cy="4573047"/>
          </a:xfrm>
          <a:prstGeom prst="rect">
            <a:avLst/>
          </a:prstGeom>
        </p:spPr>
        <p:txBody>
          <a:bodyPr vert="horz" wrap="square" lIns="0" tIns="88900" rIns="0" bIns="0" rtlCol="0">
            <a:spAutoFit/>
          </a:bodyPr>
          <a:lstStyle/>
          <a:p>
            <a:pPr marL="131445" indent="-119380">
              <a:lnSpc>
                <a:spcPct val="100000"/>
              </a:lnSpc>
              <a:spcBef>
                <a:spcPts val="700"/>
              </a:spcBef>
              <a:buClr>
                <a:srgbClr val="0D0D0D"/>
              </a:buClr>
              <a:buSzPct val="79411"/>
              <a:buFont typeface="Arial"/>
              <a:buChar char="•"/>
              <a:tabLst>
                <a:tab pos="132080" algn="l"/>
              </a:tabLst>
            </a:pPr>
            <a:r>
              <a:rPr sz="1700" dirty="0">
                <a:solidFill>
                  <a:srgbClr val="404040"/>
                </a:solidFill>
                <a:latin typeface="Century Gothic"/>
                <a:cs typeface="Century Gothic"/>
              </a:rPr>
              <a:t>A </a:t>
            </a:r>
            <a:r>
              <a:rPr lang="en-IN" sz="1700" b="1" dirty="0" smtClean="0">
                <a:solidFill>
                  <a:srgbClr val="404040"/>
                </a:solidFill>
                <a:latin typeface="Century Gothic"/>
                <a:cs typeface="Century Gothic"/>
              </a:rPr>
              <a:t>WEB-APP</a:t>
            </a:r>
            <a:r>
              <a:rPr sz="1700" b="1" dirty="0" smtClean="0">
                <a:solidFill>
                  <a:srgbClr val="404040"/>
                </a:solidFill>
                <a:latin typeface="Century Gothic"/>
                <a:cs typeface="Century Gothic"/>
              </a:rPr>
              <a:t> </a:t>
            </a:r>
            <a:r>
              <a:rPr lang="en-IN" sz="1700" spc="-10" dirty="0" smtClean="0">
                <a:solidFill>
                  <a:srgbClr val="404040"/>
                </a:solidFill>
                <a:latin typeface="Century Gothic"/>
                <a:cs typeface="Century Gothic"/>
              </a:rPr>
              <a:t>solely dedicated to the Assignments provided to the students as a part of their academic coursework</a:t>
            </a:r>
            <a:endParaRPr sz="1700" dirty="0">
              <a:latin typeface="Century Gothic"/>
              <a:cs typeface="Century Gothic"/>
            </a:endParaRPr>
          </a:p>
          <a:p>
            <a:pPr marL="131445" indent="-119380">
              <a:lnSpc>
                <a:spcPct val="100000"/>
              </a:lnSpc>
              <a:spcBef>
                <a:spcPts val="600"/>
              </a:spcBef>
              <a:buClr>
                <a:srgbClr val="000000"/>
              </a:buClr>
              <a:buSzPct val="79411"/>
              <a:buFont typeface="Arial"/>
              <a:buChar char="•"/>
              <a:tabLst>
                <a:tab pos="132080" algn="l"/>
              </a:tabLst>
            </a:pPr>
            <a:r>
              <a:rPr sz="1700" spc="-15" dirty="0">
                <a:solidFill>
                  <a:srgbClr val="404040"/>
                </a:solidFill>
                <a:latin typeface="Century Gothic"/>
                <a:cs typeface="Century Gothic"/>
              </a:rPr>
              <a:t>The </a:t>
            </a:r>
            <a:r>
              <a:rPr sz="1700" spc="5" dirty="0">
                <a:solidFill>
                  <a:srgbClr val="404040"/>
                </a:solidFill>
                <a:latin typeface="Century Gothic"/>
                <a:cs typeface="Century Gothic"/>
              </a:rPr>
              <a:t>objective </a:t>
            </a:r>
            <a:r>
              <a:rPr sz="1700" spc="20" dirty="0">
                <a:solidFill>
                  <a:srgbClr val="404040"/>
                </a:solidFill>
                <a:latin typeface="Century Gothic"/>
                <a:cs typeface="Century Gothic"/>
              </a:rPr>
              <a:t>is </a:t>
            </a:r>
            <a:r>
              <a:rPr sz="1700" dirty="0">
                <a:solidFill>
                  <a:srgbClr val="404040"/>
                </a:solidFill>
                <a:latin typeface="Century Gothic"/>
                <a:cs typeface="Century Gothic"/>
              </a:rPr>
              <a:t>to </a:t>
            </a:r>
            <a:r>
              <a:rPr sz="1700" spc="5" dirty="0">
                <a:solidFill>
                  <a:srgbClr val="404040"/>
                </a:solidFill>
                <a:latin typeface="Century Gothic"/>
                <a:cs typeface="Century Gothic"/>
              </a:rPr>
              <a:t>facilitate </a:t>
            </a:r>
            <a:r>
              <a:rPr sz="1700" spc="-5" dirty="0">
                <a:solidFill>
                  <a:srgbClr val="404040"/>
                </a:solidFill>
                <a:latin typeface="Century Gothic"/>
                <a:cs typeface="Century Gothic"/>
              </a:rPr>
              <a:t>the </a:t>
            </a:r>
            <a:r>
              <a:rPr sz="1700" b="1" i="1" spc="-5" dirty="0">
                <a:solidFill>
                  <a:srgbClr val="404040"/>
                </a:solidFill>
                <a:latin typeface="Century Gothic"/>
                <a:cs typeface="Century Gothic"/>
              </a:rPr>
              <a:t>easy </a:t>
            </a:r>
            <a:r>
              <a:rPr sz="1700" dirty="0">
                <a:solidFill>
                  <a:srgbClr val="404040"/>
                </a:solidFill>
                <a:latin typeface="Century Gothic"/>
                <a:cs typeface="Century Gothic"/>
              </a:rPr>
              <a:t>and </a:t>
            </a:r>
            <a:r>
              <a:rPr sz="1700" b="1" i="1" dirty="0">
                <a:solidFill>
                  <a:srgbClr val="404040"/>
                </a:solidFill>
                <a:latin typeface="Century Gothic"/>
                <a:cs typeface="Century Gothic"/>
              </a:rPr>
              <a:t>transparent</a:t>
            </a:r>
            <a:r>
              <a:rPr sz="1700" b="1" i="1" spc="-225" dirty="0">
                <a:solidFill>
                  <a:srgbClr val="404040"/>
                </a:solidFill>
                <a:latin typeface="Century Gothic"/>
                <a:cs typeface="Century Gothic"/>
              </a:rPr>
              <a:t> </a:t>
            </a:r>
            <a:r>
              <a:rPr lang="en-IN" sz="1700" b="1" i="1" spc="-5" dirty="0" smtClean="0">
                <a:solidFill>
                  <a:srgbClr val="404040"/>
                </a:solidFill>
                <a:latin typeface="Century Gothic"/>
                <a:cs typeface="Century Gothic"/>
              </a:rPr>
              <a:t>evaluation as well as submission of the assignments</a:t>
            </a:r>
            <a:endParaRPr sz="1700" dirty="0">
              <a:latin typeface="Century Gothic"/>
              <a:cs typeface="Century Gothic"/>
            </a:endParaRPr>
          </a:p>
          <a:p>
            <a:pPr marL="131445" indent="-119380">
              <a:lnSpc>
                <a:spcPts val="1835"/>
              </a:lnSpc>
              <a:spcBef>
                <a:spcPts val="600"/>
              </a:spcBef>
              <a:buSzPct val="79411"/>
              <a:buFont typeface="Arial"/>
              <a:buChar char="•"/>
              <a:tabLst>
                <a:tab pos="132080" algn="l"/>
              </a:tabLst>
            </a:pPr>
            <a:r>
              <a:rPr sz="1700" spc="-15" dirty="0">
                <a:solidFill>
                  <a:srgbClr val="404040"/>
                </a:solidFill>
                <a:latin typeface="Century Gothic"/>
                <a:cs typeface="Century Gothic"/>
              </a:rPr>
              <a:t>The </a:t>
            </a:r>
            <a:r>
              <a:rPr lang="en-IN" sz="1700" b="1" spc="-5" dirty="0" smtClean="0">
                <a:solidFill>
                  <a:srgbClr val="404040"/>
                </a:solidFill>
                <a:latin typeface="Century Gothic"/>
                <a:cs typeface="Century Gothic"/>
              </a:rPr>
              <a:t>dashboard</a:t>
            </a:r>
            <a:r>
              <a:rPr lang="en-IN" sz="1700" b="1" spc="-5" dirty="0">
                <a:solidFill>
                  <a:srgbClr val="404040"/>
                </a:solidFill>
                <a:latin typeface="Century Gothic"/>
                <a:cs typeface="Century Gothic"/>
              </a:rPr>
              <a:t> </a:t>
            </a:r>
            <a:r>
              <a:rPr sz="1700" spc="20" dirty="0" smtClean="0">
                <a:solidFill>
                  <a:srgbClr val="404040"/>
                </a:solidFill>
                <a:latin typeface="Century Gothic"/>
                <a:cs typeface="Century Gothic"/>
              </a:rPr>
              <a:t> </a:t>
            </a:r>
            <a:r>
              <a:rPr sz="1700" spc="5" dirty="0" smtClean="0">
                <a:solidFill>
                  <a:srgbClr val="404040"/>
                </a:solidFill>
                <a:latin typeface="Century Gothic"/>
                <a:cs typeface="Century Gothic"/>
              </a:rPr>
              <a:t>contain</a:t>
            </a:r>
            <a:r>
              <a:rPr lang="en-IN" sz="1700" spc="5" dirty="0" smtClean="0">
                <a:solidFill>
                  <a:srgbClr val="404040"/>
                </a:solidFill>
                <a:latin typeface="Century Gothic"/>
                <a:cs typeface="Century Gothic"/>
              </a:rPr>
              <a:t>s</a:t>
            </a:r>
            <a:r>
              <a:rPr sz="1700" spc="5" dirty="0" smtClean="0">
                <a:solidFill>
                  <a:srgbClr val="404040"/>
                </a:solidFill>
                <a:latin typeface="Century Gothic"/>
                <a:cs typeface="Century Gothic"/>
              </a:rPr>
              <a:t> the </a:t>
            </a:r>
            <a:r>
              <a:rPr lang="en-IN" sz="1700" b="1" i="1" spc="-5" dirty="0" smtClean="0">
                <a:solidFill>
                  <a:srgbClr val="404040"/>
                </a:solidFill>
                <a:latin typeface="Century Gothic"/>
                <a:cs typeface="Century Gothic"/>
              </a:rPr>
              <a:t>student </a:t>
            </a:r>
            <a:r>
              <a:rPr sz="1700" b="1" i="1" dirty="0" smtClean="0">
                <a:solidFill>
                  <a:srgbClr val="404040"/>
                </a:solidFill>
                <a:latin typeface="Century Gothic"/>
                <a:cs typeface="Century Gothic"/>
              </a:rPr>
              <a:t>information,</a:t>
            </a:r>
            <a:r>
              <a:rPr lang="en-IN" sz="1700" b="1" i="1" dirty="0" smtClean="0">
                <a:solidFill>
                  <a:srgbClr val="404040"/>
                </a:solidFill>
                <a:latin typeface="Century Gothic"/>
                <a:cs typeface="Century Gothic"/>
              </a:rPr>
              <a:t> coursework</a:t>
            </a:r>
            <a:r>
              <a:rPr sz="1700" b="1" i="1" spc="-5" dirty="0" smtClean="0">
                <a:solidFill>
                  <a:srgbClr val="404040"/>
                </a:solidFill>
                <a:latin typeface="Century Gothic"/>
                <a:cs typeface="Century Gothic"/>
              </a:rPr>
              <a:t>, </a:t>
            </a:r>
            <a:r>
              <a:rPr lang="en-IN" sz="1700" b="1" i="1" spc="-5" dirty="0" smtClean="0">
                <a:solidFill>
                  <a:srgbClr val="404040"/>
                </a:solidFill>
                <a:latin typeface="Century Gothic"/>
                <a:cs typeface="Century Gothic"/>
              </a:rPr>
              <a:t>deadline, </a:t>
            </a:r>
            <a:r>
              <a:rPr lang="en-IN" sz="1700" b="1" i="1" spc="-5" dirty="0" smtClean="0">
                <a:solidFill>
                  <a:srgbClr val="404040"/>
                </a:solidFill>
                <a:latin typeface="Century Gothic"/>
                <a:cs typeface="Century Gothic"/>
              </a:rPr>
              <a:t>t</a:t>
            </a:r>
            <a:r>
              <a:rPr sz="1700" b="1" i="1" spc="-5" dirty="0" smtClean="0">
                <a:solidFill>
                  <a:srgbClr val="404040"/>
                </a:solidFill>
                <a:latin typeface="Century Gothic"/>
                <a:cs typeface="Century Gothic"/>
              </a:rPr>
              <a:t>rack</a:t>
            </a:r>
            <a:r>
              <a:rPr lang="en-IN" sz="1700" b="1" i="1" spc="-5" dirty="0" smtClean="0">
                <a:solidFill>
                  <a:srgbClr val="404040"/>
                </a:solidFill>
                <a:latin typeface="Century Gothic"/>
                <a:cs typeface="Century Gothic"/>
              </a:rPr>
              <a:t>s assignments </a:t>
            </a:r>
            <a:r>
              <a:rPr sz="1700" dirty="0" smtClean="0">
                <a:solidFill>
                  <a:srgbClr val="404040"/>
                </a:solidFill>
                <a:latin typeface="Century Gothic"/>
                <a:cs typeface="Century Gothic"/>
              </a:rPr>
              <a:t>and </a:t>
            </a:r>
            <a:r>
              <a:rPr sz="1700" spc="5" dirty="0" smtClean="0">
                <a:solidFill>
                  <a:srgbClr val="404040"/>
                </a:solidFill>
                <a:latin typeface="Century Gothic"/>
                <a:cs typeface="Century Gothic"/>
              </a:rPr>
              <a:t>the </a:t>
            </a:r>
            <a:r>
              <a:rPr lang="en-IN" sz="1700" b="1" i="1" dirty="0" smtClean="0">
                <a:solidFill>
                  <a:srgbClr val="404040"/>
                </a:solidFill>
                <a:latin typeface="Century Gothic"/>
                <a:cs typeface="Century Gothic"/>
              </a:rPr>
              <a:t>marks obtained by the students</a:t>
            </a:r>
            <a:endParaRPr sz="1700" dirty="0">
              <a:latin typeface="Century Gothic"/>
              <a:cs typeface="Century Gothic"/>
            </a:endParaRPr>
          </a:p>
          <a:p>
            <a:pPr marR="278130" algn="ctr">
              <a:lnSpc>
                <a:spcPct val="100000"/>
              </a:lnSpc>
              <a:spcBef>
                <a:spcPts val="580"/>
              </a:spcBef>
            </a:pPr>
            <a:endParaRPr lang="en-IN" sz="1700" b="1" u="heavy" dirty="0" smtClean="0">
              <a:solidFill>
                <a:srgbClr val="0D0D0D"/>
              </a:solidFill>
              <a:uFill>
                <a:solidFill>
                  <a:srgbClr val="0D0D0D"/>
                </a:solidFill>
              </a:uFill>
              <a:latin typeface="Century Gothic"/>
              <a:cs typeface="Century Gothic"/>
            </a:endParaRPr>
          </a:p>
          <a:p>
            <a:pPr marR="278130" algn="ctr">
              <a:lnSpc>
                <a:spcPct val="100000"/>
              </a:lnSpc>
              <a:spcBef>
                <a:spcPts val="580"/>
              </a:spcBef>
            </a:pPr>
            <a:r>
              <a:rPr sz="1700" b="1" u="heavy" dirty="0" smtClean="0">
                <a:solidFill>
                  <a:srgbClr val="0D0D0D"/>
                </a:solidFill>
                <a:uFill>
                  <a:solidFill>
                    <a:srgbClr val="0D0D0D"/>
                  </a:solidFill>
                </a:uFill>
                <a:latin typeface="Century Gothic"/>
                <a:cs typeface="Century Gothic"/>
              </a:rPr>
              <a:t>CATEGORY </a:t>
            </a:r>
            <a:r>
              <a:rPr sz="1700" u="heavy" dirty="0">
                <a:solidFill>
                  <a:srgbClr val="0D0D0D"/>
                </a:solidFill>
                <a:uFill>
                  <a:solidFill>
                    <a:srgbClr val="0D0D0D"/>
                  </a:solidFill>
                </a:uFill>
                <a:latin typeface="Century Gothic"/>
                <a:cs typeface="Century Gothic"/>
              </a:rPr>
              <a:t>-</a:t>
            </a:r>
            <a:r>
              <a:rPr sz="1700" u="heavy" spc="-55" dirty="0">
                <a:solidFill>
                  <a:srgbClr val="0D0D0D"/>
                </a:solidFill>
                <a:uFill>
                  <a:solidFill>
                    <a:srgbClr val="0D0D0D"/>
                  </a:solidFill>
                </a:uFill>
                <a:latin typeface="Century Gothic"/>
                <a:cs typeface="Century Gothic"/>
              </a:rPr>
              <a:t> </a:t>
            </a:r>
            <a:r>
              <a:rPr sz="1700" u="heavy" spc="-10" dirty="0">
                <a:solidFill>
                  <a:srgbClr val="0D0D0D"/>
                </a:solidFill>
                <a:uFill>
                  <a:solidFill>
                    <a:srgbClr val="0D0D0D"/>
                  </a:solidFill>
                </a:uFill>
                <a:latin typeface="Century Gothic"/>
                <a:cs typeface="Century Gothic"/>
              </a:rPr>
              <a:t>SOFTWARE</a:t>
            </a:r>
            <a:endParaRPr sz="1700" dirty="0">
              <a:latin typeface="Century Gothic"/>
              <a:cs typeface="Century Gothic"/>
            </a:endParaRPr>
          </a:p>
          <a:p>
            <a:pPr>
              <a:lnSpc>
                <a:spcPct val="100000"/>
              </a:lnSpc>
              <a:spcBef>
                <a:spcPts val="55"/>
              </a:spcBef>
            </a:pPr>
            <a:endParaRPr sz="2550" dirty="0">
              <a:latin typeface="Century Gothic"/>
              <a:cs typeface="Century Gothic"/>
            </a:endParaRPr>
          </a:p>
          <a:p>
            <a:pPr marL="12700">
              <a:lnSpc>
                <a:spcPct val="100000"/>
              </a:lnSpc>
            </a:pPr>
            <a:r>
              <a:rPr lang="en-IN" sz="1900" b="1" spc="-10" dirty="0" smtClean="0">
                <a:latin typeface="Century Gothic"/>
                <a:cs typeface="Century Gothic"/>
              </a:rPr>
              <a:t> Team Members – </a:t>
            </a:r>
            <a:r>
              <a:rPr lang="en-IN" sz="1900" spc="-10" dirty="0" smtClean="0">
                <a:latin typeface="Century Gothic"/>
                <a:cs typeface="Century Gothic"/>
              </a:rPr>
              <a:t>Sumesh Thakur (1801180)</a:t>
            </a:r>
          </a:p>
          <a:p>
            <a:pPr marL="12700">
              <a:lnSpc>
                <a:spcPct val="100000"/>
              </a:lnSpc>
            </a:pPr>
            <a:r>
              <a:rPr lang="en-IN" sz="1900" b="1" spc="-10" dirty="0">
                <a:latin typeface="Century Gothic"/>
                <a:cs typeface="Century Gothic"/>
              </a:rPr>
              <a:t> </a:t>
            </a:r>
            <a:r>
              <a:rPr lang="en-IN" sz="1900" b="1" spc="-10" dirty="0" smtClean="0">
                <a:latin typeface="Century Gothic"/>
                <a:cs typeface="Century Gothic"/>
              </a:rPr>
              <a:t>                               </a:t>
            </a:r>
          </a:p>
          <a:p>
            <a:pPr marL="12700">
              <a:lnSpc>
                <a:spcPct val="100000"/>
              </a:lnSpc>
            </a:pPr>
            <a:r>
              <a:rPr lang="en-IN" sz="1900" b="1" spc="-10" dirty="0">
                <a:latin typeface="Century Gothic"/>
                <a:cs typeface="Century Gothic"/>
              </a:rPr>
              <a:t> </a:t>
            </a:r>
            <a:r>
              <a:rPr lang="en-IN" sz="1900" b="1" spc="-10" dirty="0" smtClean="0">
                <a:latin typeface="Century Gothic"/>
                <a:cs typeface="Century Gothic"/>
              </a:rPr>
              <a:t>                              </a:t>
            </a:r>
            <a:r>
              <a:rPr lang="en-IN" sz="1900" spc="-10" dirty="0" smtClean="0">
                <a:latin typeface="Century Gothic"/>
                <a:cs typeface="Century Gothic"/>
              </a:rPr>
              <a:t>Sohan Lal Gupta (1801175)</a:t>
            </a:r>
          </a:p>
          <a:p>
            <a:pPr marL="12700">
              <a:lnSpc>
                <a:spcPct val="100000"/>
              </a:lnSpc>
            </a:pPr>
            <a:endParaRPr lang="en-IN" sz="1900" b="1" spc="-10" dirty="0">
              <a:latin typeface="Century Gothic"/>
              <a:cs typeface="Century Gothic"/>
            </a:endParaRPr>
          </a:p>
          <a:p>
            <a:pPr marL="12700">
              <a:lnSpc>
                <a:spcPct val="100000"/>
              </a:lnSpc>
            </a:pPr>
            <a:r>
              <a:rPr lang="en-IN" sz="1900" b="1" spc="-10" dirty="0" smtClean="0">
                <a:latin typeface="Century Gothic"/>
                <a:cs typeface="Century Gothic"/>
              </a:rPr>
              <a:t>                                </a:t>
            </a:r>
            <a:r>
              <a:rPr lang="en-IN" sz="1900" spc="-10" dirty="0" smtClean="0">
                <a:latin typeface="Century Gothic"/>
                <a:cs typeface="Century Gothic"/>
              </a:rPr>
              <a:t>Swapnil Aman (1801182)</a:t>
            </a:r>
            <a:endParaRPr lang="en-IN" sz="1900" b="1" spc="-10" dirty="0" smtClean="0">
              <a:latin typeface="Century Gothic"/>
              <a:cs typeface="Century Gothic"/>
            </a:endParaRPr>
          </a:p>
          <a:p>
            <a:pPr marL="12700">
              <a:lnSpc>
                <a:spcPct val="100000"/>
              </a:lnSpc>
            </a:pPr>
            <a:endParaRPr sz="1800" dirty="0">
              <a:latin typeface="Century Gothic"/>
              <a:cs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181600"/>
            <a:ext cx="10067340" cy="639128"/>
          </a:xfrm>
        </p:spPr>
        <p:txBody>
          <a:bodyPr/>
          <a:lstStyle/>
          <a:p>
            <a:r>
              <a:rPr lang="en-IN" sz="1600" dirty="0" smtClean="0"/>
              <a:t>This is the same slide as the one in the previous page</a:t>
            </a:r>
            <a:br>
              <a:rPr lang="en-IN" sz="1600" dirty="0" smtClean="0"/>
            </a:br>
            <a:r>
              <a:rPr lang="en-IN" sz="1600" dirty="0" smtClean="0"/>
              <a:t>Here the student is able to obtain three vital information regarding each of the three assignments</a:t>
            </a:r>
          </a:p>
          <a:p>
            <a:pPr marL="400050" indent="-400050">
              <a:buAutoNum type="romanLcParenR"/>
            </a:pPr>
            <a:r>
              <a:rPr lang="en-IN" sz="1600" dirty="0" smtClean="0"/>
              <a:t>Assignment 1 -  He didn’t submit it and the deadline has also passed, hence the solution button has been disabled.</a:t>
            </a:r>
          </a:p>
          <a:p>
            <a:pPr marL="400050" indent="-400050">
              <a:buAutoNum type="romanLcParenR"/>
            </a:pPr>
            <a:r>
              <a:rPr lang="en-IN" sz="1600" dirty="0" smtClean="0"/>
              <a:t>Assignment 2 – He hasn’t submitted the solution yet, but the deadline of this assignment hasn’t passed, so he can still submit it.</a:t>
            </a:r>
          </a:p>
          <a:p>
            <a:pPr marL="400050" indent="-400050">
              <a:buAutoNum type="romanLcParenR"/>
            </a:pPr>
            <a:r>
              <a:rPr lang="en-IN" sz="1600" dirty="0" smtClean="0"/>
              <a:t>Assignment 3 – The student has already submitted this assignment and has also obtained the marks for it.</a:t>
            </a:r>
            <a:endParaRPr lang="en-IN"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269" y="152400"/>
            <a:ext cx="10058400" cy="4876800"/>
          </a:xfrm>
          <a:prstGeom prst="rect">
            <a:avLst/>
          </a:prstGeom>
        </p:spPr>
      </p:pic>
    </p:spTree>
    <p:extLst>
      <p:ext uri="{BB962C8B-B14F-4D97-AF65-F5344CB8AC3E}">
        <p14:creationId xmlns:p14="http://schemas.microsoft.com/office/powerpoint/2010/main" val="35078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5715000"/>
            <a:ext cx="10067340" cy="990600"/>
          </a:xfrm>
        </p:spPr>
        <p:txBody>
          <a:bodyPr/>
          <a:lstStyle/>
          <a:p>
            <a:r>
              <a:rPr lang="en-IN" dirty="0" smtClean="0"/>
              <a:t>Here we can observe, that in Assignment 2, the professor has posted a comment along with the assignment highlighted in purple colour and in Assignment 3, the student posted his comments while submitting the solution and that is highlighted using brown colour.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40" y="-457200"/>
            <a:ext cx="10058400" cy="5943600"/>
          </a:xfrm>
          <a:prstGeom prst="rect">
            <a:avLst/>
          </a:prstGeom>
        </p:spPr>
      </p:pic>
    </p:spTree>
    <p:extLst>
      <p:ext uri="{BB962C8B-B14F-4D97-AF65-F5344CB8AC3E}">
        <p14:creationId xmlns:p14="http://schemas.microsoft.com/office/powerpoint/2010/main" val="33803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562600"/>
            <a:ext cx="10067340" cy="830997"/>
          </a:xfrm>
        </p:spPr>
        <p:txBody>
          <a:bodyPr/>
          <a:lstStyle/>
          <a:p>
            <a:r>
              <a:rPr lang="en-IN" dirty="0" smtClean="0"/>
              <a:t>Now, we highlight the process of assignment submission-</a:t>
            </a:r>
          </a:p>
          <a:p>
            <a:r>
              <a:rPr lang="en-IN" dirty="0" smtClean="0"/>
              <a:t>In Assignment 2, the student clicks on the solution button and then he is presented with an option of choosing the corresponding file which contains the solution of the problem.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04800"/>
            <a:ext cx="10058400" cy="5655088"/>
          </a:xfrm>
          <a:prstGeom prst="rect">
            <a:avLst/>
          </a:prstGeom>
        </p:spPr>
      </p:pic>
    </p:spTree>
    <p:extLst>
      <p:ext uri="{BB962C8B-B14F-4D97-AF65-F5344CB8AC3E}">
        <p14:creationId xmlns:p14="http://schemas.microsoft.com/office/powerpoint/2010/main" val="48353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Here the student has chosen test.py as his proposed solution and also attached his own comment with the file.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1049000" cy="5791200"/>
          </a:xfrm>
          <a:prstGeom prst="rect">
            <a:avLst/>
          </a:prstGeom>
        </p:spPr>
      </p:pic>
    </p:spTree>
    <p:extLst>
      <p:ext uri="{BB962C8B-B14F-4D97-AF65-F5344CB8AC3E}">
        <p14:creationId xmlns:p14="http://schemas.microsoft.com/office/powerpoint/2010/main" val="25791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Here the student has submitted Assignment 2 and the status has been changed from “yet to submit” to “submitted” and his comment have also been added. </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00"/>
            <a:ext cx="10058400" cy="5655088"/>
          </a:xfrm>
          <a:prstGeom prst="rect">
            <a:avLst/>
          </a:prstGeom>
        </p:spPr>
      </p:pic>
    </p:spTree>
    <p:extLst>
      <p:ext uri="{BB962C8B-B14F-4D97-AF65-F5344CB8AC3E}">
        <p14:creationId xmlns:p14="http://schemas.microsoft.com/office/powerpoint/2010/main" val="101366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33400"/>
            <a:ext cx="10067340" cy="984885"/>
          </a:xfrm>
        </p:spPr>
        <p:txBody>
          <a:bodyPr/>
          <a:lstStyle/>
          <a:p>
            <a:r>
              <a:rPr lang="en-IN" sz="3200" dirty="0" smtClean="0"/>
              <a:t>This completed all the functionalities for the student, now we will move towards the functionalities of the professors.</a:t>
            </a:r>
            <a:endParaRPr lang="en-IN"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1676400"/>
            <a:ext cx="10058400" cy="5029200"/>
          </a:xfrm>
          <a:prstGeom prst="rect">
            <a:avLst/>
          </a:prstGeom>
        </p:spPr>
      </p:pic>
    </p:spTree>
    <p:extLst>
      <p:ext uri="{BB962C8B-B14F-4D97-AF65-F5344CB8AC3E}">
        <p14:creationId xmlns:p14="http://schemas.microsoft.com/office/powerpoint/2010/main" val="173593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6096000"/>
            <a:ext cx="10067340" cy="646331"/>
          </a:xfrm>
        </p:spPr>
        <p:txBody>
          <a:bodyPr/>
          <a:lstStyle/>
          <a:p>
            <a:r>
              <a:rPr lang="en-IN" dirty="0" smtClean="0"/>
              <a:t>                                                                                  </a:t>
            </a:r>
          </a:p>
          <a:p>
            <a:r>
              <a:rPr lang="en-IN" dirty="0" smtClean="0"/>
              <a:t>                                                                                    </a:t>
            </a:r>
            <a:r>
              <a:rPr lang="en-IN" sz="2400" b="1" dirty="0" smtClean="0"/>
              <a:t>PROFESSORS</a:t>
            </a:r>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2400"/>
            <a:ext cx="10058400" cy="5715000"/>
          </a:xfrm>
          <a:prstGeom prst="rect">
            <a:avLst/>
          </a:prstGeom>
        </p:spPr>
      </p:pic>
    </p:spTree>
    <p:extLst>
      <p:ext uri="{BB962C8B-B14F-4D97-AF65-F5344CB8AC3E}">
        <p14:creationId xmlns:p14="http://schemas.microsoft.com/office/powerpoint/2010/main" val="78889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276999"/>
          </a:xfrm>
        </p:spPr>
        <p:txBody>
          <a:bodyPr/>
          <a:lstStyle/>
          <a:p>
            <a:r>
              <a:rPr lang="en-IN" dirty="0" smtClean="0"/>
              <a:t>Here, a professor is trying to log in as the instructor field has been checked by him.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0"/>
            <a:ext cx="10058400" cy="5655088"/>
          </a:xfrm>
          <a:prstGeom prst="rect">
            <a:avLst/>
          </a:prstGeom>
        </p:spPr>
      </p:pic>
    </p:spTree>
    <p:extLst>
      <p:ext uri="{BB962C8B-B14F-4D97-AF65-F5344CB8AC3E}">
        <p14:creationId xmlns:p14="http://schemas.microsoft.com/office/powerpoint/2010/main" val="2090289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Here, a professor is shown the course that he is teaching along with the section name of the students who are going to take the course.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8600"/>
            <a:ext cx="10896600" cy="5655088"/>
          </a:xfrm>
          <a:prstGeom prst="rect">
            <a:avLst/>
          </a:prstGeom>
        </p:spPr>
      </p:pic>
    </p:spTree>
    <p:extLst>
      <p:ext uri="{BB962C8B-B14F-4D97-AF65-F5344CB8AC3E}">
        <p14:creationId xmlns:p14="http://schemas.microsoft.com/office/powerpoint/2010/main" val="343742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6172200"/>
            <a:ext cx="10067340" cy="457200"/>
          </a:xfrm>
        </p:spPr>
        <p:txBody>
          <a:bodyPr/>
          <a:lstStyle/>
          <a:p>
            <a:r>
              <a:rPr lang="en-IN" dirty="0" smtClean="0"/>
              <a:t>Here, a professor is shown all the assignments that he has given to the students, so far in the course.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76200"/>
            <a:ext cx="10058400" cy="5943600"/>
          </a:xfrm>
          <a:prstGeom prst="rect">
            <a:avLst/>
          </a:prstGeom>
        </p:spPr>
      </p:pic>
    </p:spTree>
    <p:extLst>
      <p:ext uri="{BB962C8B-B14F-4D97-AF65-F5344CB8AC3E}">
        <p14:creationId xmlns:p14="http://schemas.microsoft.com/office/powerpoint/2010/main" val="1059899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7515" y="297195"/>
            <a:ext cx="5059680" cy="5572294"/>
          </a:xfrm>
          <a:prstGeom prst="rect">
            <a:avLst/>
          </a:prstGeom>
        </p:spPr>
        <p:txBody>
          <a:bodyPr vert="horz" wrap="square" lIns="0" tIns="104139" rIns="0" bIns="0" rtlCol="0">
            <a:spAutoFit/>
          </a:bodyPr>
          <a:lstStyle/>
          <a:p>
            <a:pPr marR="359410" algn="ctr">
              <a:lnSpc>
                <a:spcPct val="100000"/>
              </a:lnSpc>
              <a:spcBef>
                <a:spcPts val="819"/>
              </a:spcBef>
            </a:pPr>
            <a:r>
              <a:rPr sz="1800" b="1" u="heavy" dirty="0">
                <a:solidFill>
                  <a:srgbClr val="5A3470"/>
                </a:solidFill>
                <a:uFill>
                  <a:solidFill>
                    <a:srgbClr val="5A3470"/>
                  </a:solidFill>
                </a:uFill>
                <a:latin typeface="Century Gothic"/>
                <a:cs typeface="Century Gothic"/>
              </a:rPr>
              <a:t>IDEA</a:t>
            </a:r>
            <a:r>
              <a:rPr sz="1800" b="1" u="heavy" spc="-20" dirty="0">
                <a:solidFill>
                  <a:srgbClr val="5A3470"/>
                </a:solidFill>
                <a:uFill>
                  <a:solidFill>
                    <a:srgbClr val="5A3470"/>
                  </a:solidFill>
                </a:uFill>
                <a:latin typeface="Century Gothic"/>
                <a:cs typeface="Century Gothic"/>
              </a:rPr>
              <a:t> </a:t>
            </a:r>
            <a:r>
              <a:rPr sz="1800" b="1" u="heavy" dirty="0">
                <a:solidFill>
                  <a:srgbClr val="5A3470"/>
                </a:solidFill>
                <a:uFill>
                  <a:solidFill>
                    <a:srgbClr val="5A3470"/>
                  </a:solidFill>
                </a:uFill>
                <a:latin typeface="Century Gothic"/>
                <a:cs typeface="Century Gothic"/>
              </a:rPr>
              <a:t>DESCRIPTION</a:t>
            </a:r>
            <a:endParaRPr sz="1800" dirty="0">
              <a:latin typeface="Century Gothic"/>
              <a:cs typeface="Century Gothic"/>
            </a:endParaRPr>
          </a:p>
          <a:p>
            <a:pPr marL="12700" marR="40640">
              <a:lnSpc>
                <a:spcPct val="90100"/>
              </a:lnSpc>
              <a:spcBef>
                <a:spcPts val="935"/>
              </a:spcBef>
              <a:buClr>
                <a:srgbClr val="000000"/>
              </a:buClr>
              <a:buSzPct val="80555"/>
              <a:buFont typeface="Wingdings"/>
              <a:buChar char=""/>
              <a:tabLst>
                <a:tab pos="208279" algn="l"/>
              </a:tabLst>
            </a:pPr>
            <a:r>
              <a:rPr lang="en-IN" b="1" dirty="0" smtClean="0">
                <a:solidFill>
                  <a:srgbClr val="404040"/>
                </a:solidFill>
                <a:latin typeface="Calibri"/>
                <a:cs typeface="Calibri"/>
              </a:rPr>
              <a:t>A Web</a:t>
            </a:r>
            <a:r>
              <a:rPr sz="1800" b="1" i="1" spc="-10" dirty="0" smtClean="0">
                <a:solidFill>
                  <a:srgbClr val="404040"/>
                </a:solidFill>
                <a:latin typeface="Calibri"/>
                <a:cs typeface="Calibri"/>
              </a:rPr>
              <a:t> </a:t>
            </a:r>
            <a:r>
              <a:rPr sz="1800" b="1" i="1" spc="-5" dirty="0">
                <a:solidFill>
                  <a:srgbClr val="404040"/>
                </a:solidFill>
                <a:latin typeface="Calibri"/>
                <a:cs typeface="Calibri"/>
              </a:rPr>
              <a:t>App </a:t>
            </a:r>
            <a:r>
              <a:rPr sz="1800" b="1" spc="-10" dirty="0">
                <a:solidFill>
                  <a:srgbClr val="404040"/>
                </a:solidFill>
                <a:latin typeface="Calibri"/>
                <a:cs typeface="Calibri"/>
              </a:rPr>
              <a:t>which </a:t>
            </a:r>
            <a:r>
              <a:rPr sz="1800" b="1" spc="-15" dirty="0">
                <a:solidFill>
                  <a:srgbClr val="404040"/>
                </a:solidFill>
                <a:latin typeface="Calibri"/>
                <a:cs typeface="Calibri"/>
              </a:rPr>
              <a:t>contains </a:t>
            </a:r>
            <a:r>
              <a:rPr sz="1800" b="1" spc="-5" dirty="0">
                <a:solidFill>
                  <a:srgbClr val="404040"/>
                </a:solidFill>
                <a:latin typeface="Calibri"/>
                <a:cs typeface="Calibri"/>
              </a:rPr>
              <a:t>all the  necessary </a:t>
            </a:r>
            <a:r>
              <a:rPr sz="1800" b="1" spc="-10" dirty="0">
                <a:solidFill>
                  <a:srgbClr val="404040"/>
                </a:solidFill>
                <a:latin typeface="Calibri"/>
                <a:cs typeface="Calibri"/>
              </a:rPr>
              <a:t>information about </a:t>
            </a:r>
            <a:r>
              <a:rPr sz="1800" b="1" spc="-5" dirty="0" smtClean="0">
                <a:solidFill>
                  <a:srgbClr val="404040"/>
                </a:solidFill>
                <a:latin typeface="Calibri"/>
                <a:cs typeface="Calibri"/>
              </a:rPr>
              <a:t>the</a:t>
            </a:r>
            <a:r>
              <a:rPr lang="en-IN" sz="1800" b="1" spc="-5" dirty="0" smtClean="0">
                <a:solidFill>
                  <a:srgbClr val="404040"/>
                </a:solidFill>
                <a:latin typeface="Calibri"/>
                <a:cs typeface="Calibri"/>
              </a:rPr>
              <a:t> assignments of all the courses</a:t>
            </a:r>
            <a:r>
              <a:rPr sz="1800" b="1" spc="-10" dirty="0" smtClean="0">
                <a:solidFill>
                  <a:srgbClr val="404040"/>
                </a:solidFill>
                <a:latin typeface="Calibri"/>
                <a:cs typeface="Calibri"/>
              </a:rPr>
              <a:t>.</a:t>
            </a:r>
            <a:endParaRPr sz="1800" dirty="0">
              <a:latin typeface="Calibri"/>
              <a:cs typeface="Calibri"/>
            </a:endParaRPr>
          </a:p>
          <a:p>
            <a:pPr marL="12700" marR="5080">
              <a:lnSpc>
                <a:spcPct val="90000"/>
              </a:lnSpc>
              <a:spcBef>
                <a:spcPts val="1010"/>
              </a:spcBef>
              <a:buClr>
                <a:srgbClr val="000000"/>
              </a:buClr>
              <a:buSzPct val="80555"/>
              <a:buFont typeface="Wingdings"/>
              <a:buChar char=""/>
              <a:tabLst>
                <a:tab pos="208279" algn="l"/>
              </a:tabLst>
            </a:pPr>
            <a:r>
              <a:rPr sz="1800" b="1" spc="-5" dirty="0">
                <a:solidFill>
                  <a:srgbClr val="404040"/>
                </a:solidFill>
                <a:latin typeface="Calibri"/>
                <a:cs typeface="Calibri"/>
              </a:rPr>
              <a:t>The </a:t>
            </a:r>
            <a:r>
              <a:rPr lang="en-IN" sz="1800" b="1" spc="-15" dirty="0" smtClean="0">
                <a:solidFill>
                  <a:srgbClr val="404040"/>
                </a:solidFill>
                <a:latin typeface="Calibri"/>
                <a:cs typeface="Calibri"/>
              </a:rPr>
              <a:t>dashboard </a:t>
            </a:r>
            <a:r>
              <a:rPr sz="1800" b="1" spc="-15" dirty="0" smtClean="0">
                <a:solidFill>
                  <a:srgbClr val="404040"/>
                </a:solidFill>
                <a:latin typeface="Calibri"/>
                <a:cs typeface="Calibri"/>
              </a:rPr>
              <a:t>contains </a:t>
            </a:r>
            <a:r>
              <a:rPr sz="1800" b="1" spc="-15" dirty="0">
                <a:solidFill>
                  <a:srgbClr val="404040"/>
                </a:solidFill>
                <a:latin typeface="Calibri"/>
                <a:cs typeface="Calibri"/>
              </a:rPr>
              <a:t>vital details </a:t>
            </a:r>
            <a:r>
              <a:rPr sz="1800" b="1" spc="-5" dirty="0">
                <a:solidFill>
                  <a:srgbClr val="404040"/>
                </a:solidFill>
                <a:latin typeface="Calibri"/>
                <a:cs typeface="Calibri"/>
              </a:rPr>
              <a:t>such  </a:t>
            </a:r>
            <a:r>
              <a:rPr sz="1800" b="1" dirty="0">
                <a:solidFill>
                  <a:srgbClr val="404040"/>
                </a:solidFill>
                <a:latin typeface="Calibri"/>
                <a:cs typeface="Calibri"/>
              </a:rPr>
              <a:t>as </a:t>
            </a:r>
            <a:r>
              <a:rPr lang="en-IN" sz="1800" b="1" spc="-15" dirty="0" smtClean="0">
                <a:solidFill>
                  <a:srgbClr val="404040"/>
                </a:solidFill>
                <a:latin typeface="Calibri"/>
                <a:cs typeface="Calibri"/>
              </a:rPr>
              <a:t>assignment deadline</a:t>
            </a:r>
            <a:r>
              <a:rPr sz="1800" b="1" spc="-15" dirty="0" smtClean="0">
                <a:solidFill>
                  <a:srgbClr val="404040"/>
                </a:solidFill>
                <a:latin typeface="Calibri"/>
                <a:cs typeface="Calibri"/>
              </a:rPr>
              <a:t> </a:t>
            </a:r>
            <a:r>
              <a:rPr sz="1800" b="1" spc="-10" dirty="0" smtClean="0">
                <a:solidFill>
                  <a:srgbClr val="404040"/>
                </a:solidFill>
                <a:latin typeface="Calibri"/>
                <a:cs typeface="Calibri"/>
              </a:rPr>
              <a:t>, </a:t>
            </a:r>
            <a:r>
              <a:rPr sz="1800" b="1" spc="-15" dirty="0">
                <a:solidFill>
                  <a:srgbClr val="404040"/>
                </a:solidFill>
                <a:latin typeface="Calibri"/>
                <a:cs typeface="Calibri"/>
              </a:rPr>
              <a:t>track </a:t>
            </a:r>
            <a:r>
              <a:rPr sz="1800" b="1" spc="-15" dirty="0" smtClean="0">
                <a:solidFill>
                  <a:srgbClr val="404040"/>
                </a:solidFill>
                <a:latin typeface="Calibri"/>
                <a:cs typeface="Calibri"/>
              </a:rPr>
              <a:t>record</a:t>
            </a:r>
            <a:r>
              <a:rPr lang="en-IN" sz="1800" b="1" spc="-15" dirty="0" smtClean="0">
                <a:solidFill>
                  <a:srgbClr val="404040"/>
                </a:solidFill>
                <a:latin typeface="Calibri"/>
                <a:cs typeface="Calibri"/>
              </a:rPr>
              <a:t> of all the previous assignments in any </a:t>
            </a:r>
            <a:r>
              <a:rPr lang="en-IN" b="1" spc="-15" dirty="0" smtClean="0">
                <a:solidFill>
                  <a:srgbClr val="404040"/>
                </a:solidFill>
                <a:latin typeface="Calibri"/>
                <a:cs typeface="Calibri"/>
              </a:rPr>
              <a:t>given course</a:t>
            </a:r>
            <a:r>
              <a:rPr sz="1800" b="1" spc="-15" dirty="0" smtClean="0">
                <a:solidFill>
                  <a:srgbClr val="404040"/>
                </a:solidFill>
                <a:latin typeface="Calibri"/>
                <a:cs typeface="Calibri"/>
              </a:rPr>
              <a:t>, </a:t>
            </a:r>
            <a:r>
              <a:rPr lang="en-IN" sz="1800" b="1" spc="-15" dirty="0" smtClean="0">
                <a:solidFill>
                  <a:srgbClr val="404040"/>
                </a:solidFill>
                <a:latin typeface="Calibri"/>
                <a:cs typeface="Calibri"/>
              </a:rPr>
              <a:t>marks obtained</a:t>
            </a:r>
            <a:r>
              <a:rPr sz="1800" b="1" spc="-20" dirty="0" smtClean="0">
                <a:solidFill>
                  <a:srgbClr val="404040"/>
                </a:solidFill>
                <a:latin typeface="Calibri"/>
                <a:cs typeface="Calibri"/>
              </a:rPr>
              <a:t>, </a:t>
            </a:r>
            <a:r>
              <a:rPr lang="en-IN" sz="1800" b="1" spc="-20" dirty="0" smtClean="0">
                <a:solidFill>
                  <a:srgbClr val="404040"/>
                </a:solidFill>
                <a:latin typeface="Calibri"/>
                <a:cs typeface="Calibri"/>
              </a:rPr>
              <a:t>and </a:t>
            </a:r>
            <a:r>
              <a:rPr sz="1800" b="1" spc="-10" dirty="0" smtClean="0">
                <a:solidFill>
                  <a:srgbClr val="404040"/>
                </a:solidFill>
                <a:latin typeface="Calibri"/>
                <a:cs typeface="Calibri"/>
              </a:rPr>
              <a:t>personal </a:t>
            </a:r>
            <a:r>
              <a:rPr sz="1800" b="1" spc="-10" dirty="0">
                <a:solidFill>
                  <a:srgbClr val="404040"/>
                </a:solidFill>
                <a:latin typeface="Calibri"/>
                <a:cs typeface="Calibri"/>
              </a:rPr>
              <a:t>information </a:t>
            </a:r>
            <a:r>
              <a:rPr lang="en-IN" b="1" spc="-5" dirty="0" smtClean="0">
                <a:solidFill>
                  <a:srgbClr val="404040"/>
                </a:solidFill>
                <a:latin typeface="Calibri"/>
                <a:cs typeface="Calibri"/>
              </a:rPr>
              <a:t>(Name</a:t>
            </a:r>
            <a:r>
              <a:rPr sz="1800" b="1" spc="-10" dirty="0" smtClean="0">
                <a:solidFill>
                  <a:srgbClr val="404040"/>
                </a:solidFill>
                <a:latin typeface="Calibri"/>
                <a:cs typeface="Calibri"/>
              </a:rPr>
              <a:t>, </a:t>
            </a:r>
            <a:r>
              <a:rPr lang="en-IN" b="1" spc="-5" dirty="0" smtClean="0">
                <a:solidFill>
                  <a:srgbClr val="404040"/>
                </a:solidFill>
                <a:latin typeface="Calibri"/>
                <a:cs typeface="Calibri"/>
              </a:rPr>
              <a:t>Roll no</a:t>
            </a:r>
            <a:r>
              <a:rPr sz="1800" b="1" spc="-15" dirty="0" smtClean="0">
                <a:solidFill>
                  <a:srgbClr val="404040"/>
                </a:solidFill>
                <a:latin typeface="Calibri"/>
                <a:cs typeface="Calibri"/>
              </a:rPr>
              <a:t>, </a:t>
            </a:r>
            <a:r>
              <a:rPr lang="en-IN" b="1" spc="-10" dirty="0" smtClean="0">
                <a:solidFill>
                  <a:srgbClr val="404040"/>
                </a:solidFill>
                <a:latin typeface="Calibri"/>
                <a:cs typeface="Calibri"/>
              </a:rPr>
              <a:t>Semester,</a:t>
            </a:r>
            <a:r>
              <a:rPr sz="1800" b="1" spc="-10" dirty="0" smtClean="0">
                <a:solidFill>
                  <a:srgbClr val="404040"/>
                </a:solidFill>
                <a:latin typeface="Calibri"/>
                <a:cs typeface="Calibri"/>
              </a:rPr>
              <a:t> </a:t>
            </a:r>
            <a:r>
              <a:rPr sz="1800" b="1" spc="-15" dirty="0" smtClean="0">
                <a:solidFill>
                  <a:srgbClr val="404040"/>
                </a:solidFill>
                <a:latin typeface="Calibri"/>
                <a:cs typeface="Calibri"/>
              </a:rPr>
              <a:t>etc.)</a:t>
            </a:r>
            <a:r>
              <a:rPr lang="en-IN" sz="1800" b="1" spc="-15" dirty="0" smtClean="0">
                <a:solidFill>
                  <a:srgbClr val="404040"/>
                </a:solidFill>
                <a:latin typeface="Calibri"/>
                <a:cs typeface="Calibri"/>
              </a:rPr>
              <a:t>.</a:t>
            </a:r>
            <a:endParaRPr sz="1800" dirty="0">
              <a:latin typeface="Calibri"/>
              <a:cs typeface="Calibri"/>
            </a:endParaRPr>
          </a:p>
          <a:p>
            <a:pPr marL="207645" indent="-195580">
              <a:lnSpc>
                <a:spcPts val="2055"/>
              </a:lnSpc>
              <a:spcBef>
                <a:spcPts val="765"/>
              </a:spcBef>
              <a:buClr>
                <a:srgbClr val="000000"/>
              </a:buClr>
              <a:buSzPct val="80555"/>
              <a:buFont typeface="Wingdings"/>
              <a:buChar char=""/>
              <a:tabLst>
                <a:tab pos="208279" algn="l"/>
              </a:tabLst>
            </a:pPr>
            <a:r>
              <a:rPr sz="1800" b="1" dirty="0">
                <a:solidFill>
                  <a:srgbClr val="404040"/>
                </a:solidFill>
                <a:latin typeface="Calibri"/>
                <a:cs typeface="Calibri"/>
              </a:rPr>
              <a:t>In </a:t>
            </a:r>
            <a:r>
              <a:rPr sz="1800" b="1" spc="-5" dirty="0">
                <a:solidFill>
                  <a:srgbClr val="404040"/>
                </a:solidFill>
                <a:latin typeface="Calibri"/>
                <a:cs typeface="Calibri"/>
              </a:rPr>
              <a:t>the </a:t>
            </a:r>
            <a:r>
              <a:rPr sz="1800" b="1" spc="-10" dirty="0">
                <a:solidFill>
                  <a:srgbClr val="404040"/>
                </a:solidFill>
                <a:latin typeface="Calibri"/>
                <a:cs typeface="Calibri"/>
              </a:rPr>
              <a:t>project</a:t>
            </a:r>
            <a:r>
              <a:rPr sz="1800" b="1" spc="-10" dirty="0" smtClean="0">
                <a:solidFill>
                  <a:srgbClr val="404040"/>
                </a:solidFill>
                <a:latin typeface="Calibri"/>
                <a:cs typeface="Calibri"/>
              </a:rPr>
              <a:t>,</a:t>
            </a:r>
            <a:r>
              <a:rPr lang="en-IN" sz="1800" b="1" spc="-10" dirty="0" smtClean="0">
                <a:solidFill>
                  <a:srgbClr val="404040"/>
                </a:solidFill>
                <a:latin typeface="Calibri"/>
                <a:cs typeface="Calibri"/>
              </a:rPr>
              <a:t> special provisions have been made for downloading and uploading relevant files, the professors can upload the questions and download the solutions while for the students </a:t>
            </a:r>
            <a:r>
              <a:rPr lang="en-IN" b="1" spc="-10" dirty="0" smtClean="0">
                <a:solidFill>
                  <a:srgbClr val="404040"/>
                </a:solidFill>
                <a:latin typeface="Calibri"/>
                <a:cs typeface="Calibri"/>
              </a:rPr>
              <a:t>the opposite provision has been given.</a:t>
            </a:r>
            <a:endParaRPr sz="1800" dirty="0" smtClean="0">
              <a:latin typeface="Calibri"/>
              <a:cs typeface="Calibri"/>
            </a:endParaRPr>
          </a:p>
          <a:p>
            <a:pPr marL="12700" marR="110489">
              <a:lnSpc>
                <a:spcPct val="90000"/>
              </a:lnSpc>
              <a:spcBef>
                <a:spcPts val="985"/>
              </a:spcBef>
              <a:buClr>
                <a:srgbClr val="000000"/>
              </a:buClr>
              <a:buSzPct val="80555"/>
              <a:buFont typeface="Wingdings"/>
              <a:buChar char=""/>
              <a:tabLst>
                <a:tab pos="159385" algn="l"/>
              </a:tabLst>
            </a:pPr>
            <a:r>
              <a:rPr sz="1800" b="1" spc="-10" dirty="0" smtClean="0">
                <a:solidFill>
                  <a:srgbClr val="404040"/>
                </a:solidFill>
                <a:latin typeface="Calibri"/>
                <a:cs typeface="Calibri"/>
              </a:rPr>
              <a:t>The proposal </a:t>
            </a:r>
            <a:r>
              <a:rPr sz="1800" b="1" spc="-5" dirty="0" smtClean="0">
                <a:solidFill>
                  <a:srgbClr val="404040"/>
                </a:solidFill>
                <a:latin typeface="Calibri"/>
                <a:cs typeface="Calibri"/>
              </a:rPr>
              <a:t>addresses </a:t>
            </a:r>
            <a:r>
              <a:rPr sz="1800" b="1" dirty="0" smtClean="0">
                <a:solidFill>
                  <a:srgbClr val="404040"/>
                </a:solidFill>
                <a:latin typeface="Calibri"/>
                <a:cs typeface="Calibri"/>
              </a:rPr>
              <a:t>a </a:t>
            </a:r>
            <a:r>
              <a:rPr sz="1800" b="1" spc="-10" dirty="0" smtClean="0">
                <a:solidFill>
                  <a:srgbClr val="404040"/>
                </a:solidFill>
                <a:latin typeface="Calibri"/>
                <a:cs typeface="Calibri"/>
              </a:rPr>
              <a:t>number </a:t>
            </a:r>
            <a:r>
              <a:rPr sz="1800" b="1" spc="-5" dirty="0" smtClean="0">
                <a:solidFill>
                  <a:srgbClr val="404040"/>
                </a:solidFill>
                <a:latin typeface="Calibri"/>
                <a:cs typeface="Calibri"/>
              </a:rPr>
              <a:t>of </a:t>
            </a:r>
            <a:r>
              <a:rPr sz="1800" b="1" spc="-10" dirty="0" smtClean="0">
                <a:solidFill>
                  <a:srgbClr val="404040"/>
                </a:solidFill>
                <a:latin typeface="Calibri"/>
                <a:cs typeface="Calibri"/>
              </a:rPr>
              <a:t>common </a:t>
            </a:r>
            <a:r>
              <a:rPr lang="en-IN" b="1" spc="-20" dirty="0" smtClean="0">
                <a:solidFill>
                  <a:srgbClr val="404040"/>
                </a:solidFill>
                <a:latin typeface="Calibri"/>
                <a:cs typeface="Calibri"/>
              </a:rPr>
              <a:t>problems</a:t>
            </a:r>
            <a:r>
              <a:rPr sz="1800" b="1" spc="-20" dirty="0" smtClean="0">
                <a:solidFill>
                  <a:srgbClr val="404040"/>
                </a:solidFill>
                <a:latin typeface="Calibri"/>
                <a:cs typeface="Calibri"/>
              </a:rPr>
              <a:t> </a:t>
            </a:r>
            <a:r>
              <a:rPr lang="en-IN" sz="1800" b="1" spc="-20" dirty="0" smtClean="0">
                <a:solidFill>
                  <a:srgbClr val="404040"/>
                </a:solidFill>
                <a:latin typeface="Calibri"/>
                <a:cs typeface="Calibri"/>
              </a:rPr>
              <a:t>that surround</a:t>
            </a:r>
            <a:r>
              <a:rPr sz="1800" b="1" spc="-10" dirty="0" smtClean="0">
                <a:solidFill>
                  <a:srgbClr val="404040"/>
                </a:solidFill>
                <a:latin typeface="Calibri"/>
                <a:cs typeface="Calibri"/>
              </a:rPr>
              <a:t> </a:t>
            </a:r>
            <a:r>
              <a:rPr sz="1800" b="1" spc="-5" dirty="0" smtClean="0">
                <a:solidFill>
                  <a:srgbClr val="404040"/>
                </a:solidFill>
                <a:latin typeface="Calibri"/>
                <a:cs typeface="Calibri"/>
              </a:rPr>
              <a:t>t</a:t>
            </a:r>
            <a:r>
              <a:rPr lang="en-IN" sz="1800" b="1" spc="-5" dirty="0" smtClean="0">
                <a:solidFill>
                  <a:srgbClr val="404040"/>
                </a:solidFill>
                <a:latin typeface="Calibri"/>
                <a:cs typeface="Calibri"/>
              </a:rPr>
              <a:t>hose specific</a:t>
            </a:r>
            <a:r>
              <a:rPr lang="en-IN" b="1" spc="-5" dirty="0" smtClean="0">
                <a:solidFill>
                  <a:srgbClr val="404040"/>
                </a:solidFill>
                <a:latin typeface="Calibri"/>
                <a:cs typeface="Calibri"/>
              </a:rPr>
              <a:t> parts of the coursework that are exclusively concerned with Assignments.</a:t>
            </a:r>
            <a:endParaRPr sz="1800" dirty="0" smtClean="0">
              <a:latin typeface="Calibri"/>
              <a:cs typeface="Calibri"/>
            </a:endParaRPr>
          </a:p>
          <a:p>
            <a:pPr marL="12700" marR="208915">
              <a:lnSpc>
                <a:spcPct val="90000"/>
              </a:lnSpc>
              <a:spcBef>
                <a:spcPts val="1010"/>
              </a:spcBef>
              <a:buClr>
                <a:srgbClr val="000000"/>
              </a:buClr>
              <a:buSzPct val="80555"/>
              <a:buFont typeface="Wingdings"/>
              <a:buChar char=""/>
              <a:tabLst>
                <a:tab pos="159385" algn="l"/>
              </a:tabLst>
            </a:pPr>
            <a:r>
              <a:rPr lang="en-IN" b="1" spc="-20" dirty="0" smtClean="0">
                <a:solidFill>
                  <a:srgbClr val="404040"/>
                </a:solidFill>
                <a:latin typeface="Calibri"/>
                <a:cs typeface="Calibri"/>
              </a:rPr>
              <a:t>The main motivation was to provide transparency as far as marks obtained in the assignment is concerned.</a:t>
            </a:r>
            <a:endParaRPr sz="1800" dirty="0">
              <a:latin typeface="Calibri"/>
              <a:cs typeface="Calibri"/>
            </a:endParaRPr>
          </a:p>
        </p:txBody>
      </p:sp>
      <p:sp>
        <p:nvSpPr>
          <p:cNvPr id="3" name="object 3"/>
          <p:cNvSpPr txBox="1"/>
          <p:nvPr/>
        </p:nvSpPr>
        <p:spPr>
          <a:xfrm>
            <a:off x="6193790" y="5926850"/>
            <a:ext cx="2251710" cy="534762"/>
          </a:xfrm>
          <a:prstGeom prst="rect">
            <a:avLst/>
          </a:prstGeom>
          <a:solidFill>
            <a:srgbClr val="AC84C5"/>
          </a:solidFill>
          <a:ln w="19050">
            <a:solidFill>
              <a:srgbClr val="FFFFFF"/>
            </a:solidFill>
          </a:ln>
        </p:spPr>
        <p:txBody>
          <a:bodyPr vert="horz" wrap="square" lIns="0" tIns="163830" rIns="0" bIns="0" rtlCol="0">
            <a:spAutoFit/>
          </a:bodyPr>
          <a:lstStyle/>
          <a:p>
            <a:pPr marL="12065" marR="5080" algn="ctr">
              <a:spcBef>
                <a:spcPts val="105"/>
              </a:spcBef>
            </a:pPr>
            <a:r>
              <a:rPr lang="en-IN" sz="2400" b="1" spc="-10" dirty="0" smtClean="0">
                <a:solidFill>
                  <a:srgbClr val="FFFFFF"/>
                </a:solidFill>
                <a:latin typeface="Century Gothic"/>
                <a:cs typeface="Century Gothic"/>
              </a:rPr>
              <a:t>EXPRESS</a:t>
            </a:r>
            <a:endParaRPr lang="en-IN" sz="2400" dirty="0" smtClean="0">
              <a:latin typeface="Century Gothic"/>
              <a:cs typeface="Century Gothic"/>
            </a:endParaRPr>
          </a:p>
        </p:txBody>
      </p:sp>
      <p:grpSp>
        <p:nvGrpSpPr>
          <p:cNvPr id="4" name="object 4"/>
          <p:cNvGrpSpPr/>
          <p:nvPr/>
        </p:nvGrpSpPr>
        <p:grpSpPr>
          <a:xfrm>
            <a:off x="6184265" y="4698746"/>
            <a:ext cx="2270760" cy="1112520"/>
            <a:chOff x="6184265" y="4698746"/>
            <a:chExt cx="2270760" cy="1112520"/>
          </a:xfrm>
        </p:grpSpPr>
        <p:sp>
          <p:nvSpPr>
            <p:cNvPr id="5" name="object 5"/>
            <p:cNvSpPr/>
            <p:nvPr/>
          </p:nvSpPr>
          <p:spPr>
            <a:xfrm>
              <a:off x="6193790" y="4708271"/>
              <a:ext cx="2251710" cy="1093470"/>
            </a:xfrm>
            <a:custGeom>
              <a:avLst/>
              <a:gdLst/>
              <a:ahLst/>
              <a:cxnLst/>
              <a:rect l="l" t="t" r="r" b="b"/>
              <a:pathLst>
                <a:path w="2251709" h="1093470">
                  <a:moveTo>
                    <a:pt x="2251456" y="0"/>
                  </a:moveTo>
                  <a:lnTo>
                    <a:pt x="0" y="0"/>
                  </a:lnTo>
                  <a:lnTo>
                    <a:pt x="0" y="710437"/>
                  </a:lnTo>
                  <a:lnTo>
                    <a:pt x="989076" y="710437"/>
                  </a:lnTo>
                  <a:lnTo>
                    <a:pt x="989076" y="820038"/>
                  </a:lnTo>
                  <a:lnTo>
                    <a:pt x="852424" y="820038"/>
                  </a:lnTo>
                  <a:lnTo>
                    <a:pt x="1125728" y="1093406"/>
                  </a:lnTo>
                  <a:lnTo>
                    <a:pt x="1399032" y="820038"/>
                  </a:lnTo>
                  <a:lnTo>
                    <a:pt x="1262380" y="820038"/>
                  </a:lnTo>
                  <a:lnTo>
                    <a:pt x="1262380" y="710437"/>
                  </a:lnTo>
                  <a:lnTo>
                    <a:pt x="2251456" y="710437"/>
                  </a:lnTo>
                  <a:lnTo>
                    <a:pt x="2251456" y="0"/>
                  </a:lnTo>
                  <a:close/>
                </a:path>
              </a:pathLst>
            </a:custGeom>
            <a:solidFill>
              <a:srgbClr val="AC84C5"/>
            </a:solidFill>
          </p:spPr>
          <p:txBody>
            <a:bodyPr wrap="square" lIns="0" tIns="0" rIns="0" bIns="0" rtlCol="0"/>
            <a:lstStyle/>
            <a:p>
              <a:endParaRPr/>
            </a:p>
          </p:txBody>
        </p:sp>
        <p:sp>
          <p:nvSpPr>
            <p:cNvPr id="6" name="object 6"/>
            <p:cNvSpPr/>
            <p:nvPr/>
          </p:nvSpPr>
          <p:spPr>
            <a:xfrm>
              <a:off x="6193790" y="4708271"/>
              <a:ext cx="2251710" cy="1093470"/>
            </a:xfrm>
            <a:custGeom>
              <a:avLst/>
              <a:gdLst/>
              <a:ahLst/>
              <a:cxnLst/>
              <a:rect l="l" t="t" r="r" b="b"/>
              <a:pathLst>
                <a:path w="2251709" h="1093470">
                  <a:moveTo>
                    <a:pt x="2251456" y="710437"/>
                  </a:moveTo>
                  <a:lnTo>
                    <a:pt x="1262380" y="710437"/>
                  </a:lnTo>
                  <a:lnTo>
                    <a:pt x="1262380" y="820038"/>
                  </a:lnTo>
                  <a:lnTo>
                    <a:pt x="1399032" y="820038"/>
                  </a:lnTo>
                  <a:lnTo>
                    <a:pt x="1125728" y="1093406"/>
                  </a:lnTo>
                  <a:lnTo>
                    <a:pt x="852424" y="820038"/>
                  </a:lnTo>
                  <a:lnTo>
                    <a:pt x="989076" y="820038"/>
                  </a:lnTo>
                  <a:lnTo>
                    <a:pt x="989076" y="710437"/>
                  </a:lnTo>
                  <a:lnTo>
                    <a:pt x="0" y="710437"/>
                  </a:lnTo>
                  <a:lnTo>
                    <a:pt x="0" y="0"/>
                  </a:lnTo>
                  <a:lnTo>
                    <a:pt x="2251456" y="0"/>
                  </a:lnTo>
                  <a:lnTo>
                    <a:pt x="2251456" y="710437"/>
                  </a:lnTo>
                  <a:close/>
                </a:path>
              </a:pathLst>
            </a:custGeom>
            <a:ln w="19050">
              <a:solidFill>
                <a:srgbClr val="FFFFFF"/>
              </a:solidFill>
            </a:ln>
          </p:spPr>
          <p:txBody>
            <a:bodyPr wrap="square" lIns="0" tIns="0" rIns="0" bIns="0" rtlCol="0"/>
            <a:lstStyle/>
            <a:p>
              <a:endParaRPr/>
            </a:p>
          </p:txBody>
        </p:sp>
      </p:grpSp>
      <p:sp>
        <p:nvSpPr>
          <p:cNvPr id="7" name="object 7"/>
          <p:cNvSpPr txBox="1"/>
          <p:nvPr/>
        </p:nvSpPr>
        <p:spPr>
          <a:xfrm>
            <a:off x="6788022" y="4858258"/>
            <a:ext cx="1455848" cy="366767"/>
          </a:xfrm>
          <a:prstGeom prst="rect">
            <a:avLst/>
          </a:prstGeom>
        </p:spPr>
        <p:txBody>
          <a:bodyPr vert="horz" wrap="square" lIns="0" tIns="12700" rIns="0" bIns="0" rtlCol="0">
            <a:spAutoFit/>
          </a:bodyPr>
          <a:lstStyle/>
          <a:p>
            <a:pPr marL="12700">
              <a:lnSpc>
                <a:spcPct val="100000"/>
              </a:lnSpc>
              <a:spcBef>
                <a:spcPts val="100"/>
              </a:spcBef>
            </a:pPr>
            <a:r>
              <a:rPr lang="en-IN" sz="2300" b="1" spc="-10" dirty="0" smtClean="0">
                <a:solidFill>
                  <a:srgbClr val="FFFFFF"/>
                </a:solidFill>
                <a:latin typeface="Century Gothic"/>
                <a:cs typeface="Century Gothic"/>
              </a:rPr>
              <a:t>NODE.js</a:t>
            </a:r>
            <a:endParaRPr sz="2300" dirty="0">
              <a:latin typeface="Century Gothic"/>
              <a:cs typeface="Century Gothic"/>
            </a:endParaRPr>
          </a:p>
        </p:txBody>
      </p:sp>
      <p:grpSp>
        <p:nvGrpSpPr>
          <p:cNvPr id="8" name="object 8"/>
          <p:cNvGrpSpPr/>
          <p:nvPr/>
        </p:nvGrpSpPr>
        <p:grpSpPr>
          <a:xfrm>
            <a:off x="6184265" y="3616071"/>
            <a:ext cx="2270760" cy="1112520"/>
            <a:chOff x="6184265" y="3616071"/>
            <a:chExt cx="2270760" cy="1112520"/>
          </a:xfrm>
        </p:grpSpPr>
        <p:sp>
          <p:nvSpPr>
            <p:cNvPr id="9" name="object 9"/>
            <p:cNvSpPr/>
            <p:nvPr/>
          </p:nvSpPr>
          <p:spPr>
            <a:xfrm>
              <a:off x="6193790" y="3625596"/>
              <a:ext cx="2251710" cy="1093470"/>
            </a:xfrm>
            <a:custGeom>
              <a:avLst/>
              <a:gdLst/>
              <a:ahLst/>
              <a:cxnLst/>
              <a:rect l="l" t="t" r="r" b="b"/>
              <a:pathLst>
                <a:path w="2251709" h="1093470">
                  <a:moveTo>
                    <a:pt x="2251456" y="0"/>
                  </a:moveTo>
                  <a:lnTo>
                    <a:pt x="0" y="0"/>
                  </a:lnTo>
                  <a:lnTo>
                    <a:pt x="0" y="710437"/>
                  </a:lnTo>
                  <a:lnTo>
                    <a:pt x="989076" y="710437"/>
                  </a:lnTo>
                  <a:lnTo>
                    <a:pt x="989076" y="820038"/>
                  </a:lnTo>
                  <a:lnTo>
                    <a:pt x="852424" y="820038"/>
                  </a:lnTo>
                  <a:lnTo>
                    <a:pt x="1125728" y="1093342"/>
                  </a:lnTo>
                  <a:lnTo>
                    <a:pt x="1399032" y="820038"/>
                  </a:lnTo>
                  <a:lnTo>
                    <a:pt x="1262380" y="820038"/>
                  </a:lnTo>
                  <a:lnTo>
                    <a:pt x="1262380" y="710437"/>
                  </a:lnTo>
                  <a:lnTo>
                    <a:pt x="2251456" y="710437"/>
                  </a:lnTo>
                  <a:lnTo>
                    <a:pt x="2251456" y="0"/>
                  </a:lnTo>
                  <a:close/>
                </a:path>
              </a:pathLst>
            </a:custGeom>
            <a:solidFill>
              <a:srgbClr val="AC84C5"/>
            </a:solidFill>
          </p:spPr>
          <p:txBody>
            <a:bodyPr wrap="square" lIns="0" tIns="0" rIns="0" bIns="0" rtlCol="0"/>
            <a:lstStyle/>
            <a:p>
              <a:endParaRPr/>
            </a:p>
          </p:txBody>
        </p:sp>
        <p:sp>
          <p:nvSpPr>
            <p:cNvPr id="10" name="object 10"/>
            <p:cNvSpPr/>
            <p:nvPr/>
          </p:nvSpPr>
          <p:spPr>
            <a:xfrm>
              <a:off x="6193790" y="3625596"/>
              <a:ext cx="2251710" cy="1093470"/>
            </a:xfrm>
            <a:custGeom>
              <a:avLst/>
              <a:gdLst/>
              <a:ahLst/>
              <a:cxnLst/>
              <a:rect l="l" t="t" r="r" b="b"/>
              <a:pathLst>
                <a:path w="2251709" h="1093470">
                  <a:moveTo>
                    <a:pt x="2251456" y="710437"/>
                  </a:moveTo>
                  <a:lnTo>
                    <a:pt x="1262380" y="710437"/>
                  </a:lnTo>
                  <a:lnTo>
                    <a:pt x="1262380" y="820038"/>
                  </a:lnTo>
                  <a:lnTo>
                    <a:pt x="1399032" y="820038"/>
                  </a:lnTo>
                  <a:lnTo>
                    <a:pt x="1125728" y="1093342"/>
                  </a:lnTo>
                  <a:lnTo>
                    <a:pt x="852424" y="820038"/>
                  </a:lnTo>
                  <a:lnTo>
                    <a:pt x="989076" y="820038"/>
                  </a:lnTo>
                  <a:lnTo>
                    <a:pt x="989076" y="710437"/>
                  </a:lnTo>
                  <a:lnTo>
                    <a:pt x="0" y="710437"/>
                  </a:lnTo>
                  <a:lnTo>
                    <a:pt x="0" y="0"/>
                  </a:lnTo>
                  <a:lnTo>
                    <a:pt x="2251456" y="0"/>
                  </a:lnTo>
                  <a:lnTo>
                    <a:pt x="2251456" y="710437"/>
                  </a:lnTo>
                  <a:close/>
                </a:path>
              </a:pathLst>
            </a:custGeom>
            <a:ln w="19050">
              <a:solidFill>
                <a:srgbClr val="FFFFFF"/>
              </a:solidFill>
            </a:ln>
          </p:spPr>
          <p:txBody>
            <a:bodyPr wrap="square" lIns="0" tIns="0" rIns="0" bIns="0" rtlCol="0"/>
            <a:lstStyle/>
            <a:p>
              <a:endParaRPr/>
            </a:p>
          </p:txBody>
        </p:sp>
      </p:grpSp>
      <p:sp>
        <p:nvSpPr>
          <p:cNvPr id="11" name="object 11"/>
          <p:cNvSpPr txBox="1"/>
          <p:nvPr/>
        </p:nvSpPr>
        <p:spPr>
          <a:xfrm>
            <a:off x="6705981" y="3775075"/>
            <a:ext cx="1225550" cy="376555"/>
          </a:xfrm>
          <a:prstGeom prst="rect">
            <a:avLst/>
          </a:prstGeom>
        </p:spPr>
        <p:txBody>
          <a:bodyPr vert="horz" wrap="square" lIns="0" tIns="12700" rIns="0" bIns="0" rtlCol="0">
            <a:spAutoFit/>
          </a:bodyPr>
          <a:lstStyle/>
          <a:p>
            <a:pPr marL="12700">
              <a:lnSpc>
                <a:spcPct val="100000"/>
              </a:lnSpc>
              <a:spcBef>
                <a:spcPts val="100"/>
              </a:spcBef>
            </a:pPr>
            <a:endParaRPr sz="2300" dirty="0">
              <a:latin typeface="Century Gothic"/>
              <a:cs typeface="Century Gothic"/>
            </a:endParaRPr>
          </a:p>
        </p:txBody>
      </p:sp>
      <p:grpSp>
        <p:nvGrpSpPr>
          <p:cNvPr id="12" name="object 12"/>
          <p:cNvGrpSpPr/>
          <p:nvPr/>
        </p:nvGrpSpPr>
        <p:grpSpPr>
          <a:xfrm>
            <a:off x="6184265" y="2533395"/>
            <a:ext cx="2270760" cy="1112520"/>
            <a:chOff x="6184265" y="2533395"/>
            <a:chExt cx="2270760" cy="1112520"/>
          </a:xfrm>
        </p:grpSpPr>
        <p:sp>
          <p:nvSpPr>
            <p:cNvPr id="13" name="object 13"/>
            <p:cNvSpPr/>
            <p:nvPr/>
          </p:nvSpPr>
          <p:spPr>
            <a:xfrm>
              <a:off x="6193790" y="2542920"/>
              <a:ext cx="2251710" cy="1093470"/>
            </a:xfrm>
            <a:custGeom>
              <a:avLst/>
              <a:gdLst/>
              <a:ahLst/>
              <a:cxnLst/>
              <a:rect l="l" t="t" r="r" b="b"/>
              <a:pathLst>
                <a:path w="2251709" h="1093470">
                  <a:moveTo>
                    <a:pt x="2251456" y="0"/>
                  </a:moveTo>
                  <a:lnTo>
                    <a:pt x="0" y="0"/>
                  </a:lnTo>
                  <a:lnTo>
                    <a:pt x="0" y="710438"/>
                  </a:lnTo>
                  <a:lnTo>
                    <a:pt x="989076" y="710438"/>
                  </a:lnTo>
                  <a:lnTo>
                    <a:pt x="989076" y="820038"/>
                  </a:lnTo>
                  <a:lnTo>
                    <a:pt x="852424" y="820038"/>
                  </a:lnTo>
                  <a:lnTo>
                    <a:pt x="1125728" y="1093342"/>
                  </a:lnTo>
                  <a:lnTo>
                    <a:pt x="1399032" y="820038"/>
                  </a:lnTo>
                  <a:lnTo>
                    <a:pt x="1262380" y="820038"/>
                  </a:lnTo>
                  <a:lnTo>
                    <a:pt x="1262380" y="710438"/>
                  </a:lnTo>
                  <a:lnTo>
                    <a:pt x="2251456" y="710438"/>
                  </a:lnTo>
                  <a:lnTo>
                    <a:pt x="2251456" y="0"/>
                  </a:lnTo>
                  <a:close/>
                </a:path>
              </a:pathLst>
            </a:custGeom>
            <a:solidFill>
              <a:srgbClr val="AC84C5"/>
            </a:solidFill>
          </p:spPr>
          <p:txBody>
            <a:bodyPr wrap="square" lIns="0" tIns="0" rIns="0" bIns="0" rtlCol="0"/>
            <a:lstStyle/>
            <a:p>
              <a:endParaRPr/>
            </a:p>
          </p:txBody>
        </p:sp>
        <p:sp>
          <p:nvSpPr>
            <p:cNvPr id="14" name="object 14"/>
            <p:cNvSpPr/>
            <p:nvPr/>
          </p:nvSpPr>
          <p:spPr>
            <a:xfrm>
              <a:off x="6193790" y="2542920"/>
              <a:ext cx="2251710" cy="1093470"/>
            </a:xfrm>
            <a:custGeom>
              <a:avLst/>
              <a:gdLst/>
              <a:ahLst/>
              <a:cxnLst/>
              <a:rect l="l" t="t" r="r" b="b"/>
              <a:pathLst>
                <a:path w="2251709" h="1093470">
                  <a:moveTo>
                    <a:pt x="2251456" y="710438"/>
                  </a:moveTo>
                  <a:lnTo>
                    <a:pt x="1262380" y="710438"/>
                  </a:lnTo>
                  <a:lnTo>
                    <a:pt x="1262380" y="820038"/>
                  </a:lnTo>
                  <a:lnTo>
                    <a:pt x="1399032" y="820038"/>
                  </a:lnTo>
                  <a:lnTo>
                    <a:pt x="1125728" y="1093342"/>
                  </a:lnTo>
                  <a:lnTo>
                    <a:pt x="852424" y="820038"/>
                  </a:lnTo>
                  <a:lnTo>
                    <a:pt x="989076" y="820038"/>
                  </a:lnTo>
                  <a:lnTo>
                    <a:pt x="989076" y="710438"/>
                  </a:lnTo>
                  <a:lnTo>
                    <a:pt x="0" y="710438"/>
                  </a:lnTo>
                  <a:lnTo>
                    <a:pt x="0" y="0"/>
                  </a:lnTo>
                  <a:lnTo>
                    <a:pt x="2251456" y="0"/>
                  </a:lnTo>
                  <a:lnTo>
                    <a:pt x="2251456" y="710438"/>
                  </a:lnTo>
                  <a:close/>
                </a:path>
              </a:pathLst>
            </a:custGeom>
            <a:ln w="19050">
              <a:solidFill>
                <a:srgbClr val="FFFFFF"/>
              </a:solidFill>
            </a:ln>
          </p:spPr>
          <p:txBody>
            <a:bodyPr wrap="square" lIns="0" tIns="0" rIns="0" bIns="0" rtlCol="0"/>
            <a:lstStyle/>
            <a:p>
              <a:endParaRPr/>
            </a:p>
          </p:txBody>
        </p:sp>
      </p:grpSp>
      <p:sp>
        <p:nvSpPr>
          <p:cNvPr id="15" name="object 15"/>
          <p:cNvSpPr txBox="1"/>
          <p:nvPr/>
        </p:nvSpPr>
        <p:spPr>
          <a:xfrm>
            <a:off x="6423787" y="2703575"/>
            <a:ext cx="1924050" cy="377190"/>
          </a:xfrm>
          <a:prstGeom prst="rect">
            <a:avLst/>
          </a:prstGeom>
        </p:spPr>
        <p:txBody>
          <a:bodyPr vert="horz" wrap="square" lIns="0" tIns="13335" rIns="0" bIns="0" rtlCol="0">
            <a:spAutoFit/>
          </a:bodyPr>
          <a:lstStyle/>
          <a:p>
            <a:pPr marL="12700">
              <a:lnSpc>
                <a:spcPct val="100000"/>
              </a:lnSpc>
              <a:spcBef>
                <a:spcPts val="105"/>
              </a:spcBef>
            </a:pPr>
            <a:r>
              <a:rPr lang="en-IN" sz="2300" b="1" dirty="0" smtClean="0">
                <a:solidFill>
                  <a:srgbClr val="FFFFFF"/>
                </a:solidFill>
                <a:latin typeface="Century Gothic"/>
                <a:cs typeface="Century Gothic"/>
              </a:rPr>
              <a:t>      REDUX</a:t>
            </a:r>
            <a:endParaRPr sz="2300" dirty="0">
              <a:latin typeface="Century Gothic"/>
              <a:cs typeface="Century Gothic"/>
            </a:endParaRPr>
          </a:p>
        </p:txBody>
      </p:sp>
      <p:grpSp>
        <p:nvGrpSpPr>
          <p:cNvPr id="16" name="object 16"/>
          <p:cNvGrpSpPr/>
          <p:nvPr/>
        </p:nvGrpSpPr>
        <p:grpSpPr>
          <a:xfrm>
            <a:off x="6184265" y="1473580"/>
            <a:ext cx="2270760" cy="1112520"/>
            <a:chOff x="6184265" y="1473580"/>
            <a:chExt cx="2270760" cy="1112520"/>
          </a:xfrm>
        </p:grpSpPr>
        <p:sp>
          <p:nvSpPr>
            <p:cNvPr id="17" name="object 17"/>
            <p:cNvSpPr/>
            <p:nvPr/>
          </p:nvSpPr>
          <p:spPr>
            <a:xfrm>
              <a:off x="6193790" y="1483105"/>
              <a:ext cx="2251710" cy="1093470"/>
            </a:xfrm>
            <a:custGeom>
              <a:avLst/>
              <a:gdLst/>
              <a:ahLst/>
              <a:cxnLst/>
              <a:rect l="l" t="t" r="r" b="b"/>
              <a:pathLst>
                <a:path w="2251709" h="1093470">
                  <a:moveTo>
                    <a:pt x="2251456" y="0"/>
                  </a:moveTo>
                  <a:lnTo>
                    <a:pt x="0" y="0"/>
                  </a:lnTo>
                  <a:lnTo>
                    <a:pt x="0" y="710438"/>
                  </a:lnTo>
                  <a:lnTo>
                    <a:pt x="989076" y="710438"/>
                  </a:lnTo>
                  <a:lnTo>
                    <a:pt x="989076" y="820039"/>
                  </a:lnTo>
                  <a:lnTo>
                    <a:pt x="852424" y="820039"/>
                  </a:lnTo>
                  <a:lnTo>
                    <a:pt x="1125728" y="1093343"/>
                  </a:lnTo>
                  <a:lnTo>
                    <a:pt x="1399032" y="820039"/>
                  </a:lnTo>
                  <a:lnTo>
                    <a:pt x="1262380" y="820039"/>
                  </a:lnTo>
                  <a:lnTo>
                    <a:pt x="1262380" y="710438"/>
                  </a:lnTo>
                  <a:lnTo>
                    <a:pt x="2251456" y="710438"/>
                  </a:lnTo>
                  <a:lnTo>
                    <a:pt x="2251456" y="0"/>
                  </a:lnTo>
                  <a:close/>
                </a:path>
              </a:pathLst>
            </a:custGeom>
            <a:solidFill>
              <a:srgbClr val="AC84C5"/>
            </a:solidFill>
          </p:spPr>
          <p:txBody>
            <a:bodyPr wrap="square" lIns="0" tIns="0" rIns="0" bIns="0" rtlCol="0"/>
            <a:lstStyle/>
            <a:p>
              <a:endParaRPr/>
            </a:p>
          </p:txBody>
        </p:sp>
        <p:sp>
          <p:nvSpPr>
            <p:cNvPr id="18" name="object 18"/>
            <p:cNvSpPr/>
            <p:nvPr/>
          </p:nvSpPr>
          <p:spPr>
            <a:xfrm>
              <a:off x="6193790" y="1483105"/>
              <a:ext cx="2251710" cy="1093470"/>
            </a:xfrm>
            <a:custGeom>
              <a:avLst/>
              <a:gdLst/>
              <a:ahLst/>
              <a:cxnLst/>
              <a:rect l="l" t="t" r="r" b="b"/>
              <a:pathLst>
                <a:path w="2251709" h="1093470">
                  <a:moveTo>
                    <a:pt x="2251456" y="710438"/>
                  </a:moveTo>
                  <a:lnTo>
                    <a:pt x="1262380" y="710438"/>
                  </a:lnTo>
                  <a:lnTo>
                    <a:pt x="1262380" y="820039"/>
                  </a:lnTo>
                  <a:lnTo>
                    <a:pt x="1399032" y="820039"/>
                  </a:lnTo>
                  <a:lnTo>
                    <a:pt x="1125728" y="1093343"/>
                  </a:lnTo>
                  <a:lnTo>
                    <a:pt x="852424" y="820039"/>
                  </a:lnTo>
                  <a:lnTo>
                    <a:pt x="989076" y="820039"/>
                  </a:lnTo>
                  <a:lnTo>
                    <a:pt x="989076" y="710438"/>
                  </a:lnTo>
                  <a:lnTo>
                    <a:pt x="0" y="710438"/>
                  </a:lnTo>
                  <a:lnTo>
                    <a:pt x="0" y="0"/>
                  </a:lnTo>
                  <a:lnTo>
                    <a:pt x="2251456" y="0"/>
                  </a:lnTo>
                  <a:lnTo>
                    <a:pt x="2251456" y="710438"/>
                  </a:lnTo>
                  <a:close/>
                </a:path>
              </a:pathLst>
            </a:custGeom>
            <a:ln w="19050">
              <a:solidFill>
                <a:srgbClr val="FFFFFF"/>
              </a:solidFill>
            </a:ln>
          </p:spPr>
          <p:txBody>
            <a:bodyPr wrap="square" lIns="0" tIns="0" rIns="0" bIns="0" rtlCol="0"/>
            <a:lstStyle/>
            <a:p>
              <a:endParaRPr/>
            </a:p>
          </p:txBody>
        </p:sp>
      </p:grpSp>
      <p:sp>
        <p:nvSpPr>
          <p:cNvPr id="19" name="object 19"/>
          <p:cNvSpPr txBox="1"/>
          <p:nvPr/>
        </p:nvSpPr>
        <p:spPr>
          <a:xfrm>
            <a:off x="6757796" y="1631695"/>
            <a:ext cx="1202055" cy="37655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FFFFFF"/>
                </a:solidFill>
                <a:latin typeface="Century Gothic"/>
                <a:cs typeface="Century Gothic"/>
              </a:rPr>
              <a:t>REACT.js</a:t>
            </a:r>
            <a:endParaRPr sz="2300" dirty="0">
              <a:latin typeface="Century Gothic"/>
              <a:cs typeface="Century Gothic"/>
            </a:endParaRPr>
          </a:p>
        </p:txBody>
      </p:sp>
      <p:grpSp>
        <p:nvGrpSpPr>
          <p:cNvPr id="20" name="object 20"/>
          <p:cNvGrpSpPr/>
          <p:nvPr/>
        </p:nvGrpSpPr>
        <p:grpSpPr>
          <a:xfrm>
            <a:off x="8515857" y="3628580"/>
            <a:ext cx="2454910" cy="2835910"/>
            <a:chOff x="8520048" y="3640328"/>
            <a:chExt cx="2435733" cy="2817164"/>
          </a:xfrm>
        </p:grpSpPr>
        <p:sp>
          <p:nvSpPr>
            <p:cNvPr id="21" name="object 21"/>
            <p:cNvSpPr/>
            <p:nvPr/>
          </p:nvSpPr>
          <p:spPr>
            <a:xfrm>
              <a:off x="8520048" y="4879721"/>
              <a:ext cx="978535" cy="485140"/>
            </a:xfrm>
            <a:custGeom>
              <a:avLst/>
              <a:gdLst/>
              <a:ahLst/>
              <a:cxnLst/>
              <a:rect l="l" t="t" r="r" b="b"/>
              <a:pathLst>
                <a:path w="978534" h="485139">
                  <a:moveTo>
                    <a:pt x="736092" y="0"/>
                  </a:moveTo>
                  <a:lnTo>
                    <a:pt x="736092" y="121157"/>
                  </a:lnTo>
                  <a:lnTo>
                    <a:pt x="0" y="121157"/>
                  </a:lnTo>
                  <a:lnTo>
                    <a:pt x="0" y="363473"/>
                  </a:lnTo>
                  <a:lnTo>
                    <a:pt x="736092" y="363473"/>
                  </a:lnTo>
                  <a:lnTo>
                    <a:pt x="736092" y="484631"/>
                  </a:lnTo>
                  <a:lnTo>
                    <a:pt x="978407" y="242315"/>
                  </a:lnTo>
                  <a:lnTo>
                    <a:pt x="736092" y="0"/>
                  </a:lnTo>
                  <a:close/>
                </a:path>
              </a:pathLst>
            </a:custGeom>
            <a:solidFill>
              <a:srgbClr val="AC84C5"/>
            </a:solidFill>
          </p:spPr>
          <p:txBody>
            <a:bodyPr wrap="square" lIns="0" tIns="0" rIns="0" bIns="0" rtlCol="0"/>
            <a:lstStyle/>
            <a:p>
              <a:endParaRPr/>
            </a:p>
          </p:txBody>
        </p:sp>
        <p:sp>
          <p:nvSpPr>
            <p:cNvPr id="22" name="object 22"/>
            <p:cNvSpPr/>
            <p:nvPr/>
          </p:nvSpPr>
          <p:spPr>
            <a:xfrm>
              <a:off x="8520048" y="4879721"/>
              <a:ext cx="978535" cy="485140"/>
            </a:xfrm>
            <a:custGeom>
              <a:avLst/>
              <a:gdLst/>
              <a:ahLst/>
              <a:cxnLst/>
              <a:rect l="l" t="t" r="r" b="b"/>
              <a:pathLst>
                <a:path w="978534" h="485139">
                  <a:moveTo>
                    <a:pt x="0" y="121157"/>
                  </a:moveTo>
                  <a:lnTo>
                    <a:pt x="736092" y="121157"/>
                  </a:lnTo>
                  <a:lnTo>
                    <a:pt x="736092" y="0"/>
                  </a:lnTo>
                  <a:lnTo>
                    <a:pt x="978407" y="242315"/>
                  </a:lnTo>
                  <a:lnTo>
                    <a:pt x="736092" y="484631"/>
                  </a:lnTo>
                  <a:lnTo>
                    <a:pt x="736092" y="363473"/>
                  </a:lnTo>
                  <a:lnTo>
                    <a:pt x="0" y="363473"/>
                  </a:lnTo>
                  <a:lnTo>
                    <a:pt x="0" y="121157"/>
                  </a:lnTo>
                  <a:close/>
                </a:path>
              </a:pathLst>
            </a:custGeom>
            <a:ln w="19050">
              <a:solidFill>
                <a:srgbClr val="7D5F91"/>
              </a:solidFill>
            </a:ln>
          </p:spPr>
          <p:txBody>
            <a:bodyPr wrap="square" lIns="0" tIns="0" rIns="0" bIns="0" rtlCol="0"/>
            <a:lstStyle/>
            <a:p>
              <a:endParaRPr/>
            </a:p>
          </p:txBody>
        </p:sp>
        <p:sp>
          <p:nvSpPr>
            <p:cNvPr id="23" name="object 23"/>
            <p:cNvSpPr/>
            <p:nvPr/>
          </p:nvSpPr>
          <p:spPr>
            <a:xfrm>
              <a:off x="8560307" y="5972352"/>
              <a:ext cx="978535" cy="485140"/>
            </a:xfrm>
            <a:custGeom>
              <a:avLst/>
              <a:gdLst/>
              <a:ahLst/>
              <a:cxnLst/>
              <a:rect l="l" t="t" r="r" b="b"/>
              <a:pathLst>
                <a:path w="978534" h="485139">
                  <a:moveTo>
                    <a:pt x="736092" y="0"/>
                  </a:moveTo>
                  <a:lnTo>
                    <a:pt x="736092" y="121157"/>
                  </a:lnTo>
                  <a:lnTo>
                    <a:pt x="0" y="121157"/>
                  </a:lnTo>
                  <a:lnTo>
                    <a:pt x="0" y="363473"/>
                  </a:lnTo>
                  <a:lnTo>
                    <a:pt x="736092" y="363473"/>
                  </a:lnTo>
                  <a:lnTo>
                    <a:pt x="736092" y="484631"/>
                  </a:lnTo>
                  <a:lnTo>
                    <a:pt x="978408" y="242315"/>
                  </a:lnTo>
                  <a:lnTo>
                    <a:pt x="736092" y="0"/>
                  </a:lnTo>
                  <a:close/>
                </a:path>
              </a:pathLst>
            </a:custGeom>
            <a:solidFill>
              <a:srgbClr val="AC84C5"/>
            </a:solidFill>
          </p:spPr>
          <p:txBody>
            <a:bodyPr wrap="square" lIns="0" tIns="0" rIns="0" bIns="0" rtlCol="0"/>
            <a:lstStyle/>
            <a:p>
              <a:endParaRPr/>
            </a:p>
          </p:txBody>
        </p:sp>
        <p:sp>
          <p:nvSpPr>
            <p:cNvPr id="24" name="object 24"/>
            <p:cNvSpPr/>
            <p:nvPr/>
          </p:nvSpPr>
          <p:spPr>
            <a:xfrm>
              <a:off x="8560307" y="5972352"/>
              <a:ext cx="978535" cy="485140"/>
            </a:xfrm>
            <a:custGeom>
              <a:avLst/>
              <a:gdLst/>
              <a:ahLst/>
              <a:cxnLst/>
              <a:rect l="l" t="t" r="r" b="b"/>
              <a:pathLst>
                <a:path w="978534" h="485139">
                  <a:moveTo>
                    <a:pt x="0" y="121157"/>
                  </a:moveTo>
                  <a:lnTo>
                    <a:pt x="736092" y="121157"/>
                  </a:lnTo>
                  <a:lnTo>
                    <a:pt x="736092" y="0"/>
                  </a:lnTo>
                  <a:lnTo>
                    <a:pt x="978408" y="242315"/>
                  </a:lnTo>
                  <a:lnTo>
                    <a:pt x="736092" y="484631"/>
                  </a:lnTo>
                  <a:lnTo>
                    <a:pt x="736092" y="363473"/>
                  </a:lnTo>
                  <a:lnTo>
                    <a:pt x="0" y="363473"/>
                  </a:lnTo>
                  <a:lnTo>
                    <a:pt x="0" y="121157"/>
                  </a:lnTo>
                  <a:close/>
                </a:path>
              </a:pathLst>
            </a:custGeom>
            <a:ln w="19050">
              <a:solidFill>
                <a:srgbClr val="7D5F91"/>
              </a:solidFill>
            </a:ln>
          </p:spPr>
          <p:txBody>
            <a:bodyPr wrap="square" lIns="0" tIns="0" rIns="0" bIns="0" rtlCol="0"/>
            <a:lstStyle/>
            <a:p>
              <a:endParaRPr/>
            </a:p>
          </p:txBody>
        </p:sp>
        <p:sp>
          <p:nvSpPr>
            <p:cNvPr id="25" name="object 25"/>
            <p:cNvSpPr/>
            <p:nvPr/>
          </p:nvSpPr>
          <p:spPr>
            <a:xfrm>
              <a:off x="9552431" y="3640328"/>
              <a:ext cx="1403350" cy="709930"/>
            </a:xfrm>
            <a:custGeom>
              <a:avLst/>
              <a:gdLst/>
              <a:ahLst/>
              <a:cxnLst/>
              <a:rect l="l" t="t" r="r" b="b"/>
              <a:pathLst>
                <a:path w="1403350" h="709929">
                  <a:moveTo>
                    <a:pt x="1284859" y="0"/>
                  </a:moveTo>
                  <a:lnTo>
                    <a:pt x="118110" y="0"/>
                  </a:lnTo>
                  <a:lnTo>
                    <a:pt x="72116" y="9294"/>
                  </a:lnTo>
                  <a:lnTo>
                    <a:pt x="34575" y="34639"/>
                  </a:lnTo>
                  <a:lnTo>
                    <a:pt x="9274" y="72223"/>
                  </a:lnTo>
                  <a:lnTo>
                    <a:pt x="0" y="118237"/>
                  </a:lnTo>
                  <a:lnTo>
                    <a:pt x="0" y="591185"/>
                  </a:lnTo>
                  <a:lnTo>
                    <a:pt x="9274" y="637198"/>
                  </a:lnTo>
                  <a:lnTo>
                    <a:pt x="34575" y="674782"/>
                  </a:lnTo>
                  <a:lnTo>
                    <a:pt x="72116" y="700127"/>
                  </a:lnTo>
                  <a:lnTo>
                    <a:pt x="118110" y="709422"/>
                  </a:lnTo>
                  <a:lnTo>
                    <a:pt x="1284859" y="709422"/>
                  </a:lnTo>
                  <a:lnTo>
                    <a:pt x="1330872" y="700127"/>
                  </a:lnTo>
                  <a:lnTo>
                    <a:pt x="1368456" y="674782"/>
                  </a:lnTo>
                  <a:lnTo>
                    <a:pt x="1393801" y="637198"/>
                  </a:lnTo>
                  <a:lnTo>
                    <a:pt x="1403096" y="591185"/>
                  </a:lnTo>
                  <a:lnTo>
                    <a:pt x="1403096" y="118237"/>
                  </a:lnTo>
                  <a:lnTo>
                    <a:pt x="1393801" y="72223"/>
                  </a:lnTo>
                  <a:lnTo>
                    <a:pt x="1368456" y="34639"/>
                  </a:lnTo>
                  <a:lnTo>
                    <a:pt x="1330872" y="9294"/>
                  </a:lnTo>
                  <a:lnTo>
                    <a:pt x="1284859" y="0"/>
                  </a:lnTo>
                  <a:close/>
                </a:path>
              </a:pathLst>
            </a:custGeom>
            <a:solidFill>
              <a:srgbClr val="AC84C5"/>
            </a:solidFill>
          </p:spPr>
          <p:txBody>
            <a:bodyPr wrap="square" lIns="0" tIns="0" rIns="0" bIns="0" rtlCol="0"/>
            <a:lstStyle/>
            <a:p>
              <a:endParaRPr dirty="0"/>
            </a:p>
          </p:txBody>
        </p:sp>
        <p:sp>
          <p:nvSpPr>
            <p:cNvPr id="26" name="object 26"/>
            <p:cNvSpPr/>
            <p:nvPr/>
          </p:nvSpPr>
          <p:spPr>
            <a:xfrm>
              <a:off x="9552431" y="3640328"/>
              <a:ext cx="1403350" cy="709930"/>
            </a:xfrm>
            <a:custGeom>
              <a:avLst/>
              <a:gdLst/>
              <a:ahLst/>
              <a:cxnLst/>
              <a:rect l="l" t="t" r="r" b="b"/>
              <a:pathLst>
                <a:path w="1403350" h="709929">
                  <a:moveTo>
                    <a:pt x="0" y="118237"/>
                  </a:moveTo>
                  <a:lnTo>
                    <a:pt x="9274" y="72223"/>
                  </a:lnTo>
                  <a:lnTo>
                    <a:pt x="34575" y="34639"/>
                  </a:lnTo>
                  <a:lnTo>
                    <a:pt x="72116" y="9294"/>
                  </a:lnTo>
                  <a:lnTo>
                    <a:pt x="118110" y="0"/>
                  </a:lnTo>
                  <a:lnTo>
                    <a:pt x="1284859" y="0"/>
                  </a:lnTo>
                  <a:lnTo>
                    <a:pt x="1330872" y="9294"/>
                  </a:lnTo>
                  <a:lnTo>
                    <a:pt x="1368456" y="34639"/>
                  </a:lnTo>
                  <a:lnTo>
                    <a:pt x="1393801" y="72223"/>
                  </a:lnTo>
                  <a:lnTo>
                    <a:pt x="1403096" y="118237"/>
                  </a:lnTo>
                  <a:lnTo>
                    <a:pt x="1403096" y="591185"/>
                  </a:lnTo>
                  <a:lnTo>
                    <a:pt x="1393801" y="637198"/>
                  </a:lnTo>
                  <a:lnTo>
                    <a:pt x="1368456" y="674782"/>
                  </a:lnTo>
                  <a:lnTo>
                    <a:pt x="1330872" y="700127"/>
                  </a:lnTo>
                  <a:lnTo>
                    <a:pt x="1284859" y="709422"/>
                  </a:lnTo>
                  <a:lnTo>
                    <a:pt x="118110" y="709422"/>
                  </a:lnTo>
                  <a:lnTo>
                    <a:pt x="72116" y="700127"/>
                  </a:lnTo>
                  <a:lnTo>
                    <a:pt x="34575" y="674782"/>
                  </a:lnTo>
                  <a:lnTo>
                    <a:pt x="9274" y="637198"/>
                  </a:lnTo>
                  <a:lnTo>
                    <a:pt x="0" y="591185"/>
                  </a:lnTo>
                  <a:lnTo>
                    <a:pt x="0" y="118237"/>
                  </a:lnTo>
                  <a:close/>
                </a:path>
              </a:pathLst>
            </a:custGeom>
            <a:ln w="19050">
              <a:solidFill>
                <a:srgbClr val="7D5F91"/>
              </a:solidFill>
            </a:ln>
          </p:spPr>
          <p:txBody>
            <a:bodyPr wrap="square" lIns="0" tIns="0" rIns="0" bIns="0" rtlCol="0"/>
            <a:lstStyle/>
            <a:p>
              <a:endParaRPr/>
            </a:p>
          </p:txBody>
        </p:sp>
      </p:grpSp>
      <p:grpSp>
        <p:nvGrpSpPr>
          <p:cNvPr id="27" name="object 27"/>
          <p:cNvGrpSpPr/>
          <p:nvPr/>
        </p:nvGrpSpPr>
        <p:grpSpPr>
          <a:xfrm>
            <a:off x="8521954" y="1465580"/>
            <a:ext cx="2538095" cy="721360"/>
            <a:chOff x="8521954" y="1465580"/>
            <a:chExt cx="2538095" cy="721360"/>
          </a:xfrm>
        </p:grpSpPr>
        <p:sp>
          <p:nvSpPr>
            <p:cNvPr id="28" name="object 28"/>
            <p:cNvSpPr/>
            <p:nvPr/>
          </p:nvSpPr>
          <p:spPr>
            <a:xfrm>
              <a:off x="8531479" y="1647698"/>
              <a:ext cx="978535" cy="485140"/>
            </a:xfrm>
            <a:custGeom>
              <a:avLst/>
              <a:gdLst/>
              <a:ahLst/>
              <a:cxnLst/>
              <a:rect l="l" t="t" r="r" b="b"/>
              <a:pathLst>
                <a:path w="978534" h="485139">
                  <a:moveTo>
                    <a:pt x="736092" y="0"/>
                  </a:moveTo>
                  <a:lnTo>
                    <a:pt x="736092" y="121157"/>
                  </a:lnTo>
                  <a:lnTo>
                    <a:pt x="0" y="121157"/>
                  </a:lnTo>
                  <a:lnTo>
                    <a:pt x="0" y="363474"/>
                  </a:lnTo>
                  <a:lnTo>
                    <a:pt x="736092" y="363474"/>
                  </a:lnTo>
                  <a:lnTo>
                    <a:pt x="736092" y="484631"/>
                  </a:lnTo>
                  <a:lnTo>
                    <a:pt x="978407" y="242315"/>
                  </a:lnTo>
                  <a:lnTo>
                    <a:pt x="736092" y="0"/>
                  </a:lnTo>
                  <a:close/>
                </a:path>
              </a:pathLst>
            </a:custGeom>
            <a:solidFill>
              <a:srgbClr val="AC84C5"/>
            </a:solidFill>
          </p:spPr>
          <p:txBody>
            <a:bodyPr wrap="square" lIns="0" tIns="0" rIns="0" bIns="0" rtlCol="0"/>
            <a:lstStyle/>
            <a:p>
              <a:endParaRPr/>
            </a:p>
          </p:txBody>
        </p:sp>
        <p:sp>
          <p:nvSpPr>
            <p:cNvPr id="29" name="object 29"/>
            <p:cNvSpPr/>
            <p:nvPr/>
          </p:nvSpPr>
          <p:spPr>
            <a:xfrm>
              <a:off x="8531479" y="1647698"/>
              <a:ext cx="978535" cy="485140"/>
            </a:xfrm>
            <a:custGeom>
              <a:avLst/>
              <a:gdLst/>
              <a:ahLst/>
              <a:cxnLst/>
              <a:rect l="l" t="t" r="r" b="b"/>
              <a:pathLst>
                <a:path w="978534" h="485139">
                  <a:moveTo>
                    <a:pt x="0" y="121157"/>
                  </a:moveTo>
                  <a:lnTo>
                    <a:pt x="736092" y="121157"/>
                  </a:lnTo>
                  <a:lnTo>
                    <a:pt x="736092" y="0"/>
                  </a:lnTo>
                  <a:lnTo>
                    <a:pt x="978407" y="242315"/>
                  </a:lnTo>
                  <a:lnTo>
                    <a:pt x="736092" y="484631"/>
                  </a:lnTo>
                  <a:lnTo>
                    <a:pt x="736092" y="363474"/>
                  </a:lnTo>
                  <a:lnTo>
                    <a:pt x="0" y="363474"/>
                  </a:lnTo>
                  <a:lnTo>
                    <a:pt x="0" y="121157"/>
                  </a:lnTo>
                  <a:close/>
                </a:path>
              </a:pathLst>
            </a:custGeom>
            <a:ln w="19050">
              <a:solidFill>
                <a:srgbClr val="7D5F91"/>
              </a:solidFill>
            </a:ln>
          </p:spPr>
          <p:txBody>
            <a:bodyPr wrap="square" lIns="0" tIns="0" rIns="0" bIns="0" rtlCol="0"/>
            <a:lstStyle/>
            <a:p>
              <a:endParaRPr/>
            </a:p>
          </p:txBody>
        </p:sp>
        <p:sp>
          <p:nvSpPr>
            <p:cNvPr id="30" name="object 30"/>
            <p:cNvSpPr/>
            <p:nvPr/>
          </p:nvSpPr>
          <p:spPr>
            <a:xfrm>
              <a:off x="9553067" y="1475105"/>
              <a:ext cx="1497330" cy="702310"/>
            </a:xfrm>
            <a:custGeom>
              <a:avLst/>
              <a:gdLst/>
              <a:ahLst/>
              <a:cxnLst/>
              <a:rect l="l" t="t" r="r" b="b"/>
              <a:pathLst>
                <a:path w="1497329" h="702310">
                  <a:moveTo>
                    <a:pt x="1380362" y="0"/>
                  </a:moveTo>
                  <a:lnTo>
                    <a:pt x="116966" y="0"/>
                  </a:lnTo>
                  <a:lnTo>
                    <a:pt x="71473" y="9185"/>
                  </a:lnTo>
                  <a:lnTo>
                    <a:pt x="34289" y="34242"/>
                  </a:lnTo>
                  <a:lnTo>
                    <a:pt x="9203" y="71419"/>
                  </a:lnTo>
                  <a:lnTo>
                    <a:pt x="0" y="116967"/>
                  </a:lnTo>
                  <a:lnTo>
                    <a:pt x="0" y="584835"/>
                  </a:lnTo>
                  <a:lnTo>
                    <a:pt x="9203" y="630328"/>
                  </a:lnTo>
                  <a:lnTo>
                    <a:pt x="34290" y="667512"/>
                  </a:lnTo>
                  <a:lnTo>
                    <a:pt x="71473" y="692598"/>
                  </a:lnTo>
                  <a:lnTo>
                    <a:pt x="116966" y="701802"/>
                  </a:lnTo>
                  <a:lnTo>
                    <a:pt x="1380362" y="701802"/>
                  </a:lnTo>
                  <a:lnTo>
                    <a:pt x="1425910" y="692598"/>
                  </a:lnTo>
                  <a:lnTo>
                    <a:pt x="1463087" y="667512"/>
                  </a:lnTo>
                  <a:lnTo>
                    <a:pt x="1488144" y="630328"/>
                  </a:lnTo>
                  <a:lnTo>
                    <a:pt x="1497329" y="584835"/>
                  </a:lnTo>
                  <a:lnTo>
                    <a:pt x="1497329" y="116967"/>
                  </a:lnTo>
                  <a:lnTo>
                    <a:pt x="1488144" y="71419"/>
                  </a:lnTo>
                  <a:lnTo>
                    <a:pt x="1463087" y="34242"/>
                  </a:lnTo>
                  <a:lnTo>
                    <a:pt x="1425910" y="9185"/>
                  </a:lnTo>
                  <a:lnTo>
                    <a:pt x="1380362" y="0"/>
                  </a:lnTo>
                  <a:close/>
                </a:path>
              </a:pathLst>
            </a:custGeom>
            <a:solidFill>
              <a:srgbClr val="AC84C5"/>
            </a:solidFill>
          </p:spPr>
          <p:txBody>
            <a:bodyPr wrap="square" lIns="0" tIns="0" rIns="0" bIns="0" rtlCol="0"/>
            <a:lstStyle/>
            <a:p>
              <a:endParaRPr/>
            </a:p>
          </p:txBody>
        </p:sp>
        <p:sp>
          <p:nvSpPr>
            <p:cNvPr id="31" name="object 31"/>
            <p:cNvSpPr/>
            <p:nvPr/>
          </p:nvSpPr>
          <p:spPr>
            <a:xfrm>
              <a:off x="9553067" y="1475105"/>
              <a:ext cx="1497330" cy="702310"/>
            </a:xfrm>
            <a:custGeom>
              <a:avLst/>
              <a:gdLst/>
              <a:ahLst/>
              <a:cxnLst/>
              <a:rect l="l" t="t" r="r" b="b"/>
              <a:pathLst>
                <a:path w="1497329" h="702310">
                  <a:moveTo>
                    <a:pt x="0" y="116967"/>
                  </a:moveTo>
                  <a:lnTo>
                    <a:pt x="9203" y="71419"/>
                  </a:lnTo>
                  <a:lnTo>
                    <a:pt x="34289" y="34242"/>
                  </a:lnTo>
                  <a:lnTo>
                    <a:pt x="71473" y="9185"/>
                  </a:lnTo>
                  <a:lnTo>
                    <a:pt x="116966" y="0"/>
                  </a:lnTo>
                  <a:lnTo>
                    <a:pt x="1380362" y="0"/>
                  </a:lnTo>
                  <a:lnTo>
                    <a:pt x="1425910" y="9185"/>
                  </a:lnTo>
                  <a:lnTo>
                    <a:pt x="1463087" y="34242"/>
                  </a:lnTo>
                  <a:lnTo>
                    <a:pt x="1488144" y="71419"/>
                  </a:lnTo>
                  <a:lnTo>
                    <a:pt x="1497329" y="116967"/>
                  </a:lnTo>
                  <a:lnTo>
                    <a:pt x="1497329" y="584835"/>
                  </a:lnTo>
                  <a:lnTo>
                    <a:pt x="1488144" y="630328"/>
                  </a:lnTo>
                  <a:lnTo>
                    <a:pt x="1463087" y="667512"/>
                  </a:lnTo>
                  <a:lnTo>
                    <a:pt x="1425910" y="692598"/>
                  </a:lnTo>
                  <a:lnTo>
                    <a:pt x="1380362" y="701802"/>
                  </a:lnTo>
                  <a:lnTo>
                    <a:pt x="116966" y="701802"/>
                  </a:lnTo>
                  <a:lnTo>
                    <a:pt x="71473" y="692598"/>
                  </a:lnTo>
                  <a:lnTo>
                    <a:pt x="34290" y="667512"/>
                  </a:lnTo>
                  <a:lnTo>
                    <a:pt x="9203" y="630328"/>
                  </a:lnTo>
                  <a:lnTo>
                    <a:pt x="0" y="584835"/>
                  </a:lnTo>
                  <a:lnTo>
                    <a:pt x="0" y="116967"/>
                  </a:lnTo>
                  <a:close/>
                </a:path>
              </a:pathLst>
            </a:custGeom>
            <a:ln w="19050">
              <a:solidFill>
                <a:srgbClr val="7D5F91"/>
              </a:solidFill>
            </a:ln>
          </p:spPr>
          <p:txBody>
            <a:bodyPr wrap="square" lIns="0" tIns="0" rIns="0" bIns="0" rtlCol="0"/>
            <a:lstStyle/>
            <a:p>
              <a:endParaRPr/>
            </a:p>
          </p:txBody>
        </p:sp>
      </p:grpSp>
      <p:sp>
        <p:nvSpPr>
          <p:cNvPr id="32" name="object 32"/>
          <p:cNvSpPr txBox="1"/>
          <p:nvPr/>
        </p:nvSpPr>
        <p:spPr>
          <a:xfrm>
            <a:off x="9796018" y="3797884"/>
            <a:ext cx="921385" cy="197490"/>
          </a:xfrm>
          <a:prstGeom prst="rect">
            <a:avLst/>
          </a:prstGeom>
        </p:spPr>
        <p:txBody>
          <a:bodyPr vert="horz" wrap="square" lIns="0" tIns="12700" rIns="0" bIns="0" rtlCol="0">
            <a:spAutoFit/>
          </a:bodyPr>
          <a:lstStyle/>
          <a:p>
            <a:pPr marL="1270" algn="ctr">
              <a:lnSpc>
                <a:spcPct val="100000"/>
              </a:lnSpc>
              <a:spcBef>
                <a:spcPts val="100"/>
              </a:spcBef>
            </a:pPr>
            <a:r>
              <a:rPr lang="en-IN" sz="1200" spc="-10" dirty="0" smtClean="0">
                <a:solidFill>
                  <a:srgbClr val="FFFFFF"/>
                </a:solidFill>
                <a:latin typeface="Century Gothic"/>
                <a:cs typeface="Century Gothic"/>
              </a:rPr>
              <a:t>DATABASE</a:t>
            </a:r>
            <a:endParaRPr sz="1200" dirty="0">
              <a:latin typeface="Century Gothic"/>
              <a:cs typeface="Century Gothic"/>
            </a:endParaRPr>
          </a:p>
        </p:txBody>
      </p:sp>
      <p:sp>
        <p:nvSpPr>
          <p:cNvPr id="33" name="object 33"/>
          <p:cNvSpPr txBox="1"/>
          <p:nvPr/>
        </p:nvSpPr>
        <p:spPr>
          <a:xfrm>
            <a:off x="9724135" y="1719453"/>
            <a:ext cx="11950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entury Gothic"/>
                <a:cs typeface="Century Gothic"/>
              </a:rPr>
              <a:t>USER</a:t>
            </a:r>
            <a:r>
              <a:rPr sz="1200" spc="-70" dirty="0">
                <a:solidFill>
                  <a:srgbClr val="FFFFFF"/>
                </a:solidFill>
                <a:latin typeface="Century Gothic"/>
                <a:cs typeface="Century Gothic"/>
              </a:rPr>
              <a:t> </a:t>
            </a:r>
            <a:r>
              <a:rPr sz="1200" spc="-5" dirty="0">
                <a:solidFill>
                  <a:srgbClr val="FFFFFF"/>
                </a:solidFill>
                <a:latin typeface="Century Gothic"/>
                <a:cs typeface="Century Gothic"/>
              </a:rPr>
              <a:t>INTERFACE</a:t>
            </a:r>
            <a:endParaRPr sz="1200" dirty="0">
              <a:latin typeface="Century Gothic"/>
              <a:cs typeface="Century Gothic"/>
            </a:endParaRPr>
          </a:p>
        </p:txBody>
      </p:sp>
      <p:grpSp>
        <p:nvGrpSpPr>
          <p:cNvPr id="34" name="object 34"/>
          <p:cNvGrpSpPr/>
          <p:nvPr/>
        </p:nvGrpSpPr>
        <p:grpSpPr>
          <a:xfrm>
            <a:off x="9543288" y="4778121"/>
            <a:ext cx="1525270" cy="695960"/>
            <a:chOff x="9543288" y="4778121"/>
            <a:chExt cx="1525270" cy="695960"/>
          </a:xfrm>
        </p:grpSpPr>
        <p:sp>
          <p:nvSpPr>
            <p:cNvPr id="35" name="object 35"/>
            <p:cNvSpPr/>
            <p:nvPr/>
          </p:nvSpPr>
          <p:spPr>
            <a:xfrm>
              <a:off x="9552813" y="4787646"/>
              <a:ext cx="1506220" cy="676910"/>
            </a:xfrm>
            <a:custGeom>
              <a:avLst/>
              <a:gdLst/>
              <a:ahLst/>
              <a:cxnLst/>
              <a:rect l="l" t="t" r="r" b="b"/>
              <a:pathLst>
                <a:path w="1506220" h="676910">
                  <a:moveTo>
                    <a:pt x="1393443" y="0"/>
                  </a:moveTo>
                  <a:lnTo>
                    <a:pt x="112775" y="0"/>
                  </a:lnTo>
                  <a:lnTo>
                    <a:pt x="68901" y="8870"/>
                  </a:lnTo>
                  <a:lnTo>
                    <a:pt x="33051" y="33051"/>
                  </a:lnTo>
                  <a:lnTo>
                    <a:pt x="8870" y="68901"/>
                  </a:lnTo>
                  <a:lnTo>
                    <a:pt x="0" y="112775"/>
                  </a:lnTo>
                  <a:lnTo>
                    <a:pt x="0" y="563879"/>
                  </a:lnTo>
                  <a:lnTo>
                    <a:pt x="8870" y="607754"/>
                  </a:lnTo>
                  <a:lnTo>
                    <a:pt x="33051" y="643604"/>
                  </a:lnTo>
                  <a:lnTo>
                    <a:pt x="68901" y="667785"/>
                  </a:lnTo>
                  <a:lnTo>
                    <a:pt x="112775" y="676655"/>
                  </a:lnTo>
                  <a:lnTo>
                    <a:pt x="1393443" y="676655"/>
                  </a:lnTo>
                  <a:lnTo>
                    <a:pt x="1437372" y="667785"/>
                  </a:lnTo>
                  <a:lnTo>
                    <a:pt x="1473215" y="643604"/>
                  </a:lnTo>
                  <a:lnTo>
                    <a:pt x="1497367" y="607754"/>
                  </a:lnTo>
                  <a:lnTo>
                    <a:pt x="1506219" y="563879"/>
                  </a:lnTo>
                  <a:lnTo>
                    <a:pt x="1506219" y="112775"/>
                  </a:lnTo>
                  <a:lnTo>
                    <a:pt x="1497367" y="68901"/>
                  </a:lnTo>
                  <a:lnTo>
                    <a:pt x="1473215" y="33051"/>
                  </a:lnTo>
                  <a:lnTo>
                    <a:pt x="1437372" y="8870"/>
                  </a:lnTo>
                  <a:lnTo>
                    <a:pt x="1393443" y="0"/>
                  </a:lnTo>
                  <a:close/>
                </a:path>
              </a:pathLst>
            </a:custGeom>
            <a:solidFill>
              <a:srgbClr val="AC84C5"/>
            </a:solidFill>
          </p:spPr>
          <p:txBody>
            <a:bodyPr wrap="square" lIns="0" tIns="0" rIns="0" bIns="0" rtlCol="0"/>
            <a:lstStyle/>
            <a:p>
              <a:endParaRPr/>
            </a:p>
          </p:txBody>
        </p:sp>
        <p:sp>
          <p:nvSpPr>
            <p:cNvPr id="36" name="object 36"/>
            <p:cNvSpPr/>
            <p:nvPr/>
          </p:nvSpPr>
          <p:spPr>
            <a:xfrm>
              <a:off x="9552813" y="4787646"/>
              <a:ext cx="1506220" cy="676910"/>
            </a:xfrm>
            <a:custGeom>
              <a:avLst/>
              <a:gdLst/>
              <a:ahLst/>
              <a:cxnLst/>
              <a:rect l="l" t="t" r="r" b="b"/>
              <a:pathLst>
                <a:path w="1506220" h="676910">
                  <a:moveTo>
                    <a:pt x="0" y="112775"/>
                  </a:moveTo>
                  <a:lnTo>
                    <a:pt x="8870" y="68901"/>
                  </a:lnTo>
                  <a:lnTo>
                    <a:pt x="33051" y="33051"/>
                  </a:lnTo>
                  <a:lnTo>
                    <a:pt x="68901" y="8870"/>
                  </a:lnTo>
                  <a:lnTo>
                    <a:pt x="112775" y="0"/>
                  </a:lnTo>
                  <a:lnTo>
                    <a:pt x="1393443" y="0"/>
                  </a:lnTo>
                  <a:lnTo>
                    <a:pt x="1437372" y="8870"/>
                  </a:lnTo>
                  <a:lnTo>
                    <a:pt x="1473215" y="33051"/>
                  </a:lnTo>
                  <a:lnTo>
                    <a:pt x="1497367" y="68901"/>
                  </a:lnTo>
                  <a:lnTo>
                    <a:pt x="1506219" y="112775"/>
                  </a:lnTo>
                  <a:lnTo>
                    <a:pt x="1506219" y="563879"/>
                  </a:lnTo>
                  <a:lnTo>
                    <a:pt x="1497367" y="607754"/>
                  </a:lnTo>
                  <a:lnTo>
                    <a:pt x="1473215" y="643604"/>
                  </a:lnTo>
                  <a:lnTo>
                    <a:pt x="1437372" y="667785"/>
                  </a:lnTo>
                  <a:lnTo>
                    <a:pt x="1393443" y="676655"/>
                  </a:lnTo>
                  <a:lnTo>
                    <a:pt x="112775" y="676655"/>
                  </a:lnTo>
                  <a:lnTo>
                    <a:pt x="68901" y="667785"/>
                  </a:lnTo>
                  <a:lnTo>
                    <a:pt x="33051" y="643604"/>
                  </a:lnTo>
                  <a:lnTo>
                    <a:pt x="8870" y="607754"/>
                  </a:lnTo>
                  <a:lnTo>
                    <a:pt x="0" y="563879"/>
                  </a:lnTo>
                  <a:lnTo>
                    <a:pt x="0" y="112775"/>
                  </a:lnTo>
                  <a:close/>
                </a:path>
              </a:pathLst>
            </a:custGeom>
            <a:ln w="19050">
              <a:solidFill>
                <a:srgbClr val="7D5F91"/>
              </a:solidFill>
            </a:ln>
          </p:spPr>
          <p:txBody>
            <a:bodyPr wrap="square" lIns="0" tIns="0" rIns="0" bIns="0" rtlCol="0"/>
            <a:lstStyle/>
            <a:p>
              <a:endParaRPr/>
            </a:p>
          </p:txBody>
        </p:sp>
      </p:grpSp>
      <p:sp>
        <p:nvSpPr>
          <p:cNvPr id="37" name="object 37"/>
          <p:cNvSpPr txBox="1"/>
          <p:nvPr/>
        </p:nvSpPr>
        <p:spPr>
          <a:xfrm>
            <a:off x="9701276" y="4872354"/>
            <a:ext cx="1210310" cy="336631"/>
          </a:xfrm>
          <a:prstGeom prst="rect">
            <a:avLst/>
          </a:prstGeom>
        </p:spPr>
        <p:txBody>
          <a:bodyPr vert="horz" wrap="square" lIns="0" tIns="13335" rIns="0" bIns="0" rtlCol="0">
            <a:spAutoFit/>
          </a:bodyPr>
          <a:lstStyle/>
          <a:p>
            <a:pPr marL="12065" marR="5080" algn="ctr">
              <a:lnSpc>
                <a:spcPct val="100000"/>
              </a:lnSpc>
              <a:spcBef>
                <a:spcPts val="105"/>
              </a:spcBef>
            </a:pPr>
            <a:r>
              <a:rPr lang="en-IN" sz="1050" dirty="0" smtClean="0">
                <a:solidFill>
                  <a:srgbClr val="FFFFFF"/>
                </a:solidFill>
                <a:latin typeface="Century Gothic"/>
                <a:cs typeface="Century Gothic"/>
              </a:rPr>
              <a:t>Runtime environment</a:t>
            </a:r>
            <a:endParaRPr sz="1050" dirty="0">
              <a:latin typeface="Century Gothic"/>
              <a:cs typeface="Century Gothic"/>
            </a:endParaRPr>
          </a:p>
        </p:txBody>
      </p:sp>
      <p:grpSp>
        <p:nvGrpSpPr>
          <p:cNvPr id="38" name="object 38"/>
          <p:cNvGrpSpPr/>
          <p:nvPr/>
        </p:nvGrpSpPr>
        <p:grpSpPr>
          <a:xfrm>
            <a:off x="9519666" y="5821934"/>
            <a:ext cx="1437005" cy="730250"/>
            <a:chOff x="9519666" y="5821934"/>
            <a:chExt cx="1437005" cy="730250"/>
          </a:xfrm>
        </p:grpSpPr>
        <p:sp>
          <p:nvSpPr>
            <p:cNvPr id="39" name="object 39"/>
            <p:cNvSpPr/>
            <p:nvPr/>
          </p:nvSpPr>
          <p:spPr>
            <a:xfrm>
              <a:off x="9529191" y="5831459"/>
              <a:ext cx="1417955" cy="711200"/>
            </a:xfrm>
            <a:custGeom>
              <a:avLst/>
              <a:gdLst/>
              <a:ahLst/>
              <a:cxnLst/>
              <a:rect l="l" t="t" r="r" b="b"/>
              <a:pathLst>
                <a:path w="1417954" h="711200">
                  <a:moveTo>
                    <a:pt x="1299336" y="0"/>
                  </a:moveTo>
                  <a:lnTo>
                    <a:pt x="118490" y="0"/>
                  </a:lnTo>
                  <a:lnTo>
                    <a:pt x="72384" y="9306"/>
                  </a:lnTo>
                  <a:lnTo>
                    <a:pt x="34718" y="34688"/>
                  </a:lnTo>
                  <a:lnTo>
                    <a:pt x="9316" y="72335"/>
                  </a:lnTo>
                  <a:lnTo>
                    <a:pt x="0" y="118440"/>
                  </a:lnTo>
                  <a:lnTo>
                    <a:pt x="0" y="592162"/>
                  </a:lnTo>
                  <a:lnTo>
                    <a:pt x="9316" y="638267"/>
                  </a:lnTo>
                  <a:lnTo>
                    <a:pt x="34718" y="675914"/>
                  </a:lnTo>
                  <a:lnTo>
                    <a:pt x="72384" y="701296"/>
                  </a:lnTo>
                  <a:lnTo>
                    <a:pt x="118490" y="710603"/>
                  </a:lnTo>
                  <a:lnTo>
                    <a:pt x="1299336" y="710603"/>
                  </a:lnTo>
                  <a:lnTo>
                    <a:pt x="1345424" y="701296"/>
                  </a:lnTo>
                  <a:lnTo>
                    <a:pt x="1383045" y="675914"/>
                  </a:lnTo>
                  <a:lnTo>
                    <a:pt x="1408404" y="638267"/>
                  </a:lnTo>
                  <a:lnTo>
                    <a:pt x="1417701" y="592162"/>
                  </a:lnTo>
                  <a:lnTo>
                    <a:pt x="1417701" y="118440"/>
                  </a:lnTo>
                  <a:lnTo>
                    <a:pt x="1408404" y="72335"/>
                  </a:lnTo>
                  <a:lnTo>
                    <a:pt x="1383045" y="34688"/>
                  </a:lnTo>
                  <a:lnTo>
                    <a:pt x="1345424" y="9306"/>
                  </a:lnTo>
                  <a:lnTo>
                    <a:pt x="1299336" y="0"/>
                  </a:lnTo>
                  <a:close/>
                </a:path>
              </a:pathLst>
            </a:custGeom>
            <a:solidFill>
              <a:srgbClr val="AC84C5"/>
            </a:solidFill>
          </p:spPr>
          <p:txBody>
            <a:bodyPr wrap="square" lIns="0" tIns="0" rIns="0" bIns="0" rtlCol="0"/>
            <a:lstStyle/>
            <a:p>
              <a:endParaRPr/>
            </a:p>
          </p:txBody>
        </p:sp>
        <p:sp>
          <p:nvSpPr>
            <p:cNvPr id="40" name="object 40"/>
            <p:cNvSpPr/>
            <p:nvPr/>
          </p:nvSpPr>
          <p:spPr>
            <a:xfrm>
              <a:off x="9529191" y="5831459"/>
              <a:ext cx="1417955" cy="711200"/>
            </a:xfrm>
            <a:custGeom>
              <a:avLst/>
              <a:gdLst/>
              <a:ahLst/>
              <a:cxnLst/>
              <a:rect l="l" t="t" r="r" b="b"/>
              <a:pathLst>
                <a:path w="1417954" h="711200">
                  <a:moveTo>
                    <a:pt x="0" y="118440"/>
                  </a:moveTo>
                  <a:lnTo>
                    <a:pt x="9316" y="72335"/>
                  </a:lnTo>
                  <a:lnTo>
                    <a:pt x="34718" y="34688"/>
                  </a:lnTo>
                  <a:lnTo>
                    <a:pt x="72384" y="9306"/>
                  </a:lnTo>
                  <a:lnTo>
                    <a:pt x="118490" y="0"/>
                  </a:lnTo>
                  <a:lnTo>
                    <a:pt x="1299336" y="0"/>
                  </a:lnTo>
                  <a:lnTo>
                    <a:pt x="1345424" y="9306"/>
                  </a:lnTo>
                  <a:lnTo>
                    <a:pt x="1383045" y="34688"/>
                  </a:lnTo>
                  <a:lnTo>
                    <a:pt x="1408404" y="72335"/>
                  </a:lnTo>
                  <a:lnTo>
                    <a:pt x="1417701" y="118440"/>
                  </a:lnTo>
                  <a:lnTo>
                    <a:pt x="1417701" y="592162"/>
                  </a:lnTo>
                  <a:lnTo>
                    <a:pt x="1408404" y="638267"/>
                  </a:lnTo>
                  <a:lnTo>
                    <a:pt x="1383045" y="675914"/>
                  </a:lnTo>
                  <a:lnTo>
                    <a:pt x="1345424" y="701296"/>
                  </a:lnTo>
                  <a:lnTo>
                    <a:pt x="1299336" y="710603"/>
                  </a:lnTo>
                  <a:lnTo>
                    <a:pt x="118490" y="710603"/>
                  </a:lnTo>
                  <a:lnTo>
                    <a:pt x="72384" y="701296"/>
                  </a:lnTo>
                  <a:lnTo>
                    <a:pt x="34718" y="675914"/>
                  </a:lnTo>
                  <a:lnTo>
                    <a:pt x="9316" y="638267"/>
                  </a:lnTo>
                  <a:lnTo>
                    <a:pt x="0" y="592162"/>
                  </a:lnTo>
                  <a:lnTo>
                    <a:pt x="0" y="118440"/>
                  </a:lnTo>
                  <a:close/>
                </a:path>
              </a:pathLst>
            </a:custGeom>
            <a:ln w="19050">
              <a:solidFill>
                <a:srgbClr val="7D5F91"/>
              </a:solidFill>
            </a:ln>
          </p:spPr>
          <p:txBody>
            <a:bodyPr wrap="square" lIns="0" tIns="0" rIns="0" bIns="0" rtlCol="0"/>
            <a:lstStyle/>
            <a:p>
              <a:endParaRPr/>
            </a:p>
          </p:txBody>
        </p:sp>
      </p:grpSp>
      <p:sp>
        <p:nvSpPr>
          <p:cNvPr id="41" name="object 41"/>
          <p:cNvSpPr txBox="1"/>
          <p:nvPr/>
        </p:nvSpPr>
        <p:spPr>
          <a:xfrm>
            <a:off x="9690861" y="5990640"/>
            <a:ext cx="1099185" cy="382156"/>
          </a:xfrm>
          <a:prstGeom prst="rect">
            <a:avLst/>
          </a:prstGeom>
        </p:spPr>
        <p:txBody>
          <a:bodyPr vert="horz" wrap="square" lIns="0" tIns="12700" rIns="0" bIns="0" rtlCol="0">
            <a:spAutoFit/>
          </a:bodyPr>
          <a:lstStyle/>
          <a:p>
            <a:pPr marL="12700">
              <a:lnSpc>
                <a:spcPct val="100000"/>
              </a:lnSpc>
              <a:spcBef>
                <a:spcPts val="100"/>
              </a:spcBef>
            </a:pPr>
            <a:r>
              <a:rPr lang="en-IN" sz="1200" spc="-5" dirty="0" smtClean="0">
                <a:solidFill>
                  <a:srgbClr val="FFFFFF"/>
                </a:solidFill>
                <a:latin typeface="Century Gothic"/>
                <a:cs typeface="Century Gothic"/>
              </a:rPr>
              <a:t>Framework of Node.js</a:t>
            </a:r>
            <a:endParaRPr sz="1200" dirty="0">
              <a:latin typeface="Century Gothic"/>
              <a:cs typeface="Century Gothic"/>
            </a:endParaRPr>
          </a:p>
        </p:txBody>
      </p:sp>
      <p:grpSp>
        <p:nvGrpSpPr>
          <p:cNvPr id="42" name="object 42"/>
          <p:cNvGrpSpPr/>
          <p:nvPr/>
        </p:nvGrpSpPr>
        <p:grpSpPr>
          <a:xfrm>
            <a:off x="8511667" y="2518029"/>
            <a:ext cx="2626360" cy="1781810"/>
            <a:chOff x="8511667" y="2518029"/>
            <a:chExt cx="2626360" cy="1781810"/>
          </a:xfrm>
        </p:grpSpPr>
        <p:sp>
          <p:nvSpPr>
            <p:cNvPr id="43" name="object 43"/>
            <p:cNvSpPr/>
            <p:nvPr/>
          </p:nvSpPr>
          <p:spPr>
            <a:xfrm>
              <a:off x="8521192" y="3805428"/>
              <a:ext cx="978535" cy="485140"/>
            </a:xfrm>
            <a:custGeom>
              <a:avLst/>
              <a:gdLst/>
              <a:ahLst/>
              <a:cxnLst/>
              <a:rect l="l" t="t" r="r" b="b"/>
              <a:pathLst>
                <a:path w="978534" h="485139">
                  <a:moveTo>
                    <a:pt x="736091" y="0"/>
                  </a:moveTo>
                  <a:lnTo>
                    <a:pt x="736091" y="121158"/>
                  </a:lnTo>
                  <a:lnTo>
                    <a:pt x="0" y="121158"/>
                  </a:lnTo>
                  <a:lnTo>
                    <a:pt x="0" y="363347"/>
                  </a:lnTo>
                  <a:lnTo>
                    <a:pt x="736091" y="363347"/>
                  </a:lnTo>
                  <a:lnTo>
                    <a:pt x="736091" y="484632"/>
                  </a:lnTo>
                  <a:lnTo>
                    <a:pt x="978407" y="242316"/>
                  </a:lnTo>
                  <a:lnTo>
                    <a:pt x="736091" y="0"/>
                  </a:lnTo>
                  <a:close/>
                </a:path>
              </a:pathLst>
            </a:custGeom>
            <a:solidFill>
              <a:srgbClr val="AC84C5"/>
            </a:solidFill>
          </p:spPr>
          <p:txBody>
            <a:bodyPr wrap="square" lIns="0" tIns="0" rIns="0" bIns="0" rtlCol="0"/>
            <a:lstStyle/>
            <a:p>
              <a:endParaRPr/>
            </a:p>
          </p:txBody>
        </p:sp>
        <p:sp>
          <p:nvSpPr>
            <p:cNvPr id="44" name="object 44"/>
            <p:cNvSpPr/>
            <p:nvPr/>
          </p:nvSpPr>
          <p:spPr>
            <a:xfrm>
              <a:off x="8521192" y="3805428"/>
              <a:ext cx="978535" cy="485140"/>
            </a:xfrm>
            <a:custGeom>
              <a:avLst/>
              <a:gdLst/>
              <a:ahLst/>
              <a:cxnLst/>
              <a:rect l="l" t="t" r="r" b="b"/>
              <a:pathLst>
                <a:path w="978534" h="485139">
                  <a:moveTo>
                    <a:pt x="0" y="121158"/>
                  </a:moveTo>
                  <a:lnTo>
                    <a:pt x="736091" y="121158"/>
                  </a:lnTo>
                  <a:lnTo>
                    <a:pt x="736091" y="0"/>
                  </a:lnTo>
                  <a:lnTo>
                    <a:pt x="978407" y="242316"/>
                  </a:lnTo>
                  <a:lnTo>
                    <a:pt x="736091" y="484632"/>
                  </a:lnTo>
                  <a:lnTo>
                    <a:pt x="736091" y="363347"/>
                  </a:lnTo>
                  <a:lnTo>
                    <a:pt x="0" y="363347"/>
                  </a:lnTo>
                  <a:lnTo>
                    <a:pt x="0" y="121158"/>
                  </a:lnTo>
                  <a:close/>
                </a:path>
              </a:pathLst>
            </a:custGeom>
            <a:ln w="19050">
              <a:solidFill>
                <a:srgbClr val="7D5F91"/>
              </a:solidFill>
            </a:ln>
          </p:spPr>
          <p:txBody>
            <a:bodyPr wrap="square" lIns="0" tIns="0" rIns="0" bIns="0" rtlCol="0"/>
            <a:lstStyle/>
            <a:p>
              <a:endParaRPr/>
            </a:p>
          </p:txBody>
        </p:sp>
        <p:sp>
          <p:nvSpPr>
            <p:cNvPr id="45" name="object 45"/>
            <p:cNvSpPr/>
            <p:nvPr/>
          </p:nvSpPr>
          <p:spPr>
            <a:xfrm>
              <a:off x="8521446" y="2656332"/>
              <a:ext cx="978535" cy="485140"/>
            </a:xfrm>
            <a:custGeom>
              <a:avLst/>
              <a:gdLst/>
              <a:ahLst/>
              <a:cxnLst/>
              <a:rect l="l" t="t" r="r" b="b"/>
              <a:pathLst>
                <a:path w="978534" h="485139">
                  <a:moveTo>
                    <a:pt x="736092" y="0"/>
                  </a:moveTo>
                  <a:lnTo>
                    <a:pt x="736092" y="121157"/>
                  </a:lnTo>
                  <a:lnTo>
                    <a:pt x="0" y="121157"/>
                  </a:lnTo>
                  <a:lnTo>
                    <a:pt x="0" y="363473"/>
                  </a:lnTo>
                  <a:lnTo>
                    <a:pt x="736092" y="363473"/>
                  </a:lnTo>
                  <a:lnTo>
                    <a:pt x="736092" y="484631"/>
                  </a:lnTo>
                  <a:lnTo>
                    <a:pt x="978407" y="242315"/>
                  </a:lnTo>
                  <a:lnTo>
                    <a:pt x="736092" y="0"/>
                  </a:lnTo>
                  <a:close/>
                </a:path>
              </a:pathLst>
            </a:custGeom>
            <a:solidFill>
              <a:srgbClr val="AC84C5"/>
            </a:solidFill>
          </p:spPr>
          <p:txBody>
            <a:bodyPr wrap="square" lIns="0" tIns="0" rIns="0" bIns="0" rtlCol="0"/>
            <a:lstStyle/>
            <a:p>
              <a:endParaRPr/>
            </a:p>
          </p:txBody>
        </p:sp>
        <p:sp>
          <p:nvSpPr>
            <p:cNvPr id="46" name="object 46"/>
            <p:cNvSpPr/>
            <p:nvPr/>
          </p:nvSpPr>
          <p:spPr>
            <a:xfrm>
              <a:off x="8521446" y="2656332"/>
              <a:ext cx="978535" cy="485140"/>
            </a:xfrm>
            <a:custGeom>
              <a:avLst/>
              <a:gdLst/>
              <a:ahLst/>
              <a:cxnLst/>
              <a:rect l="l" t="t" r="r" b="b"/>
              <a:pathLst>
                <a:path w="978534" h="485139">
                  <a:moveTo>
                    <a:pt x="0" y="121157"/>
                  </a:moveTo>
                  <a:lnTo>
                    <a:pt x="736092" y="121157"/>
                  </a:lnTo>
                  <a:lnTo>
                    <a:pt x="736092" y="0"/>
                  </a:lnTo>
                  <a:lnTo>
                    <a:pt x="978407" y="242315"/>
                  </a:lnTo>
                  <a:lnTo>
                    <a:pt x="736092" y="484631"/>
                  </a:lnTo>
                  <a:lnTo>
                    <a:pt x="736092" y="363473"/>
                  </a:lnTo>
                  <a:lnTo>
                    <a:pt x="0" y="363473"/>
                  </a:lnTo>
                  <a:lnTo>
                    <a:pt x="0" y="121157"/>
                  </a:lnTo>
                  <a:close/>
                </a:path>
              </a:pathLst>
            </a:custGeom>
            <a:ln w="19050">
              <a:solidFill>
                <a:srgbClr val="7D5F91"/>
              </a:solidFill>
            </a:ln>
          </p:spPr>
          <p:txBody>
            <a:bodyPr wrap="square" lIns="0" tIns="0" rIns="0" bIns="0" rtlCol="0"/>
            <a:lstStyle/>
            <a:p>
              <a:endParaRPr/>
            </a:p>
          </p:txBody>
        </p:sp>
        <p:sp>
          <p:nvSpPr>
            <p:cNvPr id="47" name="object 47"/>
            <p:cNvSpPr/>
            <p:nvPr/>
          </p:nvSpPr>
          <p:spPr>
            <a:xfrm>
              <a:off x="9498457" y="2527554"/>
              <a:ext cx="1630045" cy="664845"/>
            </a:xfrm>
            <a:custGeom>
              <a:avLst/>
              <a:gdLst/>
              <a:ahLst/>
              <a:cxnLst/>
              <a:rect l="l" t="t" r="r" b="b"/>
              <a:pathLst>
                <a:path w="1630045" h="664844">
                  <a:moveTo>
                    <a:pt x="1518920" y="0"/>
                  </a:moveTo>
                  <a:lnTo>
                    <a:pt x="110744" y="0"/>
                  </a:lnTo>
                  <a:lnTo>
                    <a:pt x="67669" y="8695"/>
                  </a:lnTo>
                  <a:lnTo>
                    <a:pt x="32464" y="32416"/>
                  </a:lnTo>
                  <a:lnTo>
                    <a:pt x="8713" y="67615"/>
                  </a:lnTo>
                  <a:lnTo>
                    <a:pt x="0" y="110744"/>
                  </a:lnTo>
                  <a:lnTo>
                    <a:pt x="0" y="553593"/>
                  </a:lnTo>
                  <a:lnTo>
                    <a:pt x="8713" y="596721"/>
                  </a:lnTo>
                  <a:lnTo>
                    <a:pt x="32464" y="631920"/>
                  </a:lnTo>
                  <a:lnTo>
                    <a:pt x="67669" y="655641"/>
                  </a:lnTo>
                  <a:lnTo>
                    <a:pt x="110744" y="664337"/>
                  </a:lnTo>
                  <a:lnTo>
                    <a:pt x="1518920" y="664337"/>
                  </a:lnTo>
                  <a:lnTo>
                    <a:pt x="1561994" y="655641"/>
                  </a:lnTo>
                  <a:lnTo>
                    <a:pt x="1597199" y="631920"/>
                  </a:lnTo>
                  <a:lnTo>
                    <a:pt x="1620950" y="596721"/>
                  </a:lnTo>
                  <a:lnTo>
                    <a:pt x="1629664" y="553593"/>
                  </a:lnTo>
                  <a:lnTo>
                    <a:pt x="1629664" y="110744"/>
                  </a:lnTo>
                  <a:lnTo>
                    <a:pt x="1620950" y="67615"/>
                  </a:lnTo>
                  <a:lnTo>
                    <a:pt x="1597199" y="32416"/>
                  </a:lnTo>
                  <a:lnTo>
                    <a:pt x="1561994" y="8695"/>
                  </a:lnTo>
                  <a:lnTo>
                    <a:pt x="1518920" y="0"/>
                  </a:lnTo>
                  <a:close/>
                </a:path>
              </a:pathLst>
            </a:custGeom>
            <a:solidFill>
              <a:srgbClr val="AC84C5"/>
            </a:solidFill>
          </p:spPr>
          <p:txBody>
            <a:bodyPr wrap="square" lIns="0" tIns="0" rIns="0" bIns="0" rtlCol="0"/>
            <a:lstStyle/>
            <a:p>
              <a:endParaRPr/>
            </a:p>
          </p:txBody>
        </p:sp>
        <p:sp>
          <p:nvSpPr>
            <p:cNvPr id="48" name="object 48"/>
            <p:cNvSpPr/>
            <p:nvPr/>
          </p:nvSpPr>
          <p:spPr>
            <a:xfrm>
              <a:off x="9498457" y="2527554"/>
              <a:ext cx="1630045" cy="664845"/>
            </a:xfrm>
            <a:custGeom>
              <a:avLst/>
              <a:gdLst/>
              <a:ahLst/>
              <a:cxnLst/>
              <a:rect l="l" t="t" r="r" b="b"/>
              <a:pathLst>
                <a:path w="1630045" h="664844">
                  <a:moveTo>
                    <a:pt x="0" y="110744"/>
                  </a:moveTo>
                  <a:lnTo>
                    <a:pt x="8713" y="67615"/>
                  </a:lnTo>
                  <a:lnTo>
                    <a:pt x="32464" y="32416"/>
                  </a:lnTo>
                  <a:lnTo>
                    <a:pt x="67669" y="8695"/>
                  </a:lnTo>
                  <a:lnTo>
                    <a:pt x="110744" y="0"/>
                  </a:lnTo>
                  <a:lnTo>
                    <a:pt x="1518920" y="0"/>
                  </a:lnTo>
                  <a:lnTo>
                    <a:pt x="1561994" y="8695"/>
                  </a:lnTo>
                  <a:lnTo>
                    <a:pt x="1597199" y="32416"/>
                  </a:lnTo>
                  <a:lnTo>
                    <a:pt x="1620950" y="67615"/>
                  </a:lnTo>
                  <a:lnTo>
                    <a:pt x="1629664" y="110744"/>
                  </a:lnTo>
                  <a:lnTo>
                    <a:pt x="1629664" y="553593"/>
                  </a:lnTo>
                  <a:lnTo>
                    <a:pt x="1620950" y="596721"/>
                  </a:lnTo>
                  <a:lnTo>
                    <a:pt x="1597199" y="631920"/>
                  </a:lnTo>
                  <a:lnTo>
                    <a:pt x="1561994" y="655641"/>
                  </a:lnTo>
                  <a:lnTo>
                    <a:pt x="1518920" y="664337"/>
                  </a:lnTo>
                  <a:lnTo>
                    <a:pt x="110744" y="664337"/>
                  </a:lnTo>
                  <a:lnTo>
                    <a:pt x="67669" y="655641"/>
                  </a:lnTo>
                  <a:lnTo>
                    <a:pt x="32464" y="631920"/>
                  </a:lnTo>
                  <a:lnTo>
                    <a:pt x="8713" y="596721"/>
                  </a:lnTo>
                  <a:lnTo>
                    <a:pt x="0" y="553593"/>
                  </a:lnTo>
                  <a:lnTo>
                    <a:pt x="0" y="110744"/>
                  </a:lnTo>
                  <a:close/>
                </a:path>
              </a:pathLst>
            </a:custGeom>
            <a:ln w="19050">
              <a:solidFill>
                <a:srgbClr val="7D5F91"/>
              </a:solidFill>
            </a:ln>
          </p:spPr>
          <p:txBody>
            <a:bodyPr wrap="square" lIns="0" tIns="0" rIns="0" bIns="0" rtlCol="0"/>
            <a:lstStyle/>
            <a:p>
              <a:endParaRPr/>
            </a:p>
          </p:txBody>
        </p:sp>
      </p:grpSp>
      <p:sp>
        <p:nvSpPr>
          <p:cNvPr id="49" name="object 49"/>
          <p:cNvSpPr txBox="1">
            <a:spLocks noGrp="1"/>
          </p:cNvSpPr>
          <p:nvPr>
            <p:ph type="title"/>
          </p:nvPr>
        </p:nvSpPr>
        <p:spPr>
          <a:xfrm>
            <a:off x="6392164" y="250164"/>
            <a:ext cx="4865370" cy="664845"/>
          </a:xfrm>
          <a:prstGeom prst="rect">
            <a:avLst/>
          </a:prstGeom>
          <a:solidFill>
            <a:srgbClr val="AC84C5"/>
          </a:solidFill>
          <a:ln w="19050">
            <a:solidFill>
              <a:srgbClr val="7D5F91"/>
            </a:solidFill>
          </a:ln>
        </p:spPr>
        <p:txBody>
          <a:bodyPr vert="horz" wrap="square" lIns="0" tIns="113664" rIns="0" bIns="0" rtlCol="0">
            <a:spAutoFit/>
          </a:bodyPr>
          <a:lstStyle/>
          <a:p>
            <a:pPr marL="635" algn="ctr">
              <a:lnSpc>
                <a:spcPct val="100000"/>
              </a:lnSpc>
              <a:spcBef>
                <a:spcPts val="894"/>
              </a:spcBef>
            </a:pPr>
            <a:r>
              <a:rPr sz="2800" u="heavy" dirty="0">
                <a:solidFill>
                  <a:srgbClr val="FFFFFF"/>
                </a:solidFill>
                <a:uFill>
                  <a:solidFill>
                    <a:srgbClr val="FFFFFF"/>
                  </a:solidFill>
                </a:uFill>
              </a:rPr>
              <a:t>Technology</a:t>
            </a:r>
            <a:r>
              <a:rPr sz="2800" u="heavy" spc="-90" dirty="0">
                <a:solidFill>
                  <a:srgbClr val="FFFFFF"/>
                </a:solidFill>
                <a:uFill>
                  <a:solidFill>
                    <a:srgbClr val="FFFFFF"/>
                  </a:solidFill>
                </a:uFill>
              </a:rPr>
              <a:t> </a:t>
            </a:r>
            <a:r>
              <a:rPr sz="2800" u="heavy" spc="-5" dirty="0">
                <a:solidFill>
                  <a:srgbClr val="FFFFFF"/>
                </a:solidFill>
                <a:uFill>
                  <a:solidFill>
                    <a:srgbClr val="FFFFFF"/>
                  </a:solidFill>
                </a:uFill>
              </a:rPr>
              <a:t>Stack</a:t>
            </a:r>
            <a:endParaRPr sz="2800"/>
          </a:p>
        </p:txBody>
      </p:sp>
      <p:sp>
        <p:nvSpPr>
          <p:cNvPr id="50" name="object 50"/>
          <p:cNvSpPr txBox="1"/>
          <p:nvPr/>
        </p:nvSpPr>
        <p:spPr>
          <a:xfrm>
            <a:off x="9673590" y="2616454"/>
            <a:ext cx="1285240" cy="395621"/>
          </a:xfrm>
          <a:prstGeom prst="rect">
            <a:avLst/>
          </a:prstGeom>
        </p:spPr>
        <p:txBody>
          <a:bodyPr vert="horz" wrap="square" lIns="0" tIns="13335" rIns="0" bIns="0" rtlCol="0">
            <a:spAutoFit/>
          </a:bodyPr>
          <a:lstStyle/>
          <a:p>
            <a:pPr marL="12700" marR="5080" algn="ctr">
              <a:lnSpc>
                <a:spcPct val="100000"/>
              </a:lnSpc>
              <a:spcBef>
                <a:spcPts val="105"/>
              </a:spcBef>
            </a:pPr>
            <a:r>
              <a:rPr lang="en-IN" sz="1200" spc="-20" dirty="0" smtClean="0">
                <a:solidFill>
                  <a:srgbClr val="FFFFFF"/>
                </a:solidFill>
                <a:latin typeface="Century Gothic"/>
                <a:cs typeface="Century Gothic"/>
              </a:rPr>
              <a:t>OPTIMAL STATE</a:t>
            </a:r>
          </a:p>
          <a:p>
            <a:pPr marL="12700" marR="5080" algn="ctr">
              <a:lnSpc>
                <a:spcPct val="100000"/>
              </a:lnSpc>
              <a:spcBef>
                <a:spcPts val="105"/>
              </a:spcBef>
            </a:pPr>
            <a:r>
              <a:rPr lang="en-IN" sz="1200" spc="-20" dirty="0" smtClean="0">
                <a:solidFill>
                  <a:srgbClr val="FFFFFF"/>
                </a:solidFill>
                <a:latin typeface="Century Gothic"/>
                <a:cs typeface="Century Gothic"/>
              </a:rPr>
              <a:t>MANAGEMENT</a:t>
            </a:r>
            <a:r>
              <a:rPr lang="en-IN" sz="1000" spc="-20" dirty="0" smtClean="0">
                <a:solidFill>
                  <a:srgbClr val="FFFFFF"/>
                </a:solidFill>
                <a:latin typeface="Century Gothic"/>
                <a:cs typeface="Century Gothic"/>
              </a:rPr>
              <a:t> </a:t>
            </a:r>
            <a:endParaRPr sz="1000" dirty="0">
              <a:latin typeface="Century Gothic"/>
              <a:cs typeface="Century Gothic"/>
            </a:endParaRPr>
          </a:p>
        </p:txBody>
      </p:sp>
      <p:grpSp>
        <p:nvGrpSpPr>
          <p:cNvPr id="51" name="object 51"/>
          <p:cNvGrpSpPr/>
          <p:nvPr/>
        </p:nvGrpSpPr>
        <p:grpSpPr>
          <a:xfrm>
            <a:off x="11140313" y="1432242"/>
            <a:ext cx="1078230" cy="1825562"/>
            <a:chOff x="11123358" y="1366837"/>
            <a:chExt cx="1078230" cy="937894"/>
          </a:xfrm>
        </p:grpSpPr>
        <p:sp>
          <p:nvSpPr>
            <p:cNvPr id="52" name="object 52"/>
            <p:cNvSpPr/>
            <p:nvPr/>
          </p:nvSpPr>
          <p:spPr>
            <a:xfrm>
              <a:off x="11128120" y="1371600"/>
              <a:ext cx="155575" cy="914400"/>
            </a:xfrm>
            <a:custGeom>
              <a:avLst/>
              <a:gdLst/>
              <a:ahLst/>
              <a:cxnLst/>
              <a:rect l="l" t="t" r="r" b="b"/>
              <a:pathLst>
                <a:path w="155575" h="914400">
                  <a:moveTo>
                    <a:pt x="0" y="0"/>
                  </a:moveTo>
                  <a:lnTo>
                    <a:pt x="30253" y="1023"/>
                  </a:lnTo>
                  <a:lnTo>
                    <a:pt x="54959" y="3810"/>
                  </a:lnTo>
                  <a:lnTo>
                    <a:pt x="71616" y="7929"/>
                  </a:lnTo>
                  <a:lnTo>
                    <a:pt x="77724" y="12953"/>
                  </a:lnTo>
                  <a:lnTo>
                    <a:pt x="77724" y="444246"/>
                  </a:lnTo>
                  <a:lnTo>
                    <a:pt x="83831" y="449270"/>
                  </a:lnTo>
                  <a:lnTo>
                    <a:pt x="100488" y="453389"/>
                  </a:lnTo>
                  <a:lnTo>
                    <a:pt x="125194" y="456176"/>
                  </a:lnTo>
                  <a:lnTo>
                    <a:pt x="155448" y="457200"/>
                  </a:lnTo>
                  <a:lnTo>
                    <a:pt x="125194" y="458223"/>
                  </a:lnTo>
                  <a:lnTo>
                    <a:pt x="100488" y="461010"/>
                  </a:lnTo>
                  <a:lnTo>
                    <a:pt x="83831" y="465129"/>
                  </a:lnTo>
                  <a:lnTo>
                    <a:pt x="77724" y="470153"/>
                  </a:lnTo>
                  <a:lnTo>
                    <a:pt x="77724" y="901446"/>
                  </a:lnTo>
                  <a:lnTo>
                    <a:pt x="71616" y="906470"/>
                  </a:lnTo>
                  <a:lnTo>
                    <a:pt x="54959" y="910589"/>
                  </a:lnTo>
                  <a:lnTo>
                    <a:pt x="30253" y="913376"/>
                  </a:lnTo>
                  <a:lnTo>
                    <a:pt x="0" y="914400"/>
                  </a:lnTo>
                </a:path>
              </a:pathLst>
            </a:custGeom>
            <a:ln w="9525">
              <a:solidFill>
                <a:srgbClr val="AC84C5"/>
              </a:solidFill>
            </a:ln>
          </p:spPr>
          <p:txBody>
            <a:bodyPr wrap="square" lIns="0" tIns="0" rIns="0" bIns="0" rtlCol="0"/>
            <a:lstStyle/>
            <a:p>
              <a:endParaRPr/>
            </a:p>
          </p:txBody>
        </p:sp>
        <p:sp>
          <p:nvSpPr>
            <p:cNvPr id="53" name="object 53"/>
            <p:cNvSpPr/>
            <p:nvPr/>
          </p:nvSpPr>
          <p:spPr>
            <a:xfrm>
              <a:off x="11277599" y="1380235"/>
              <a:ext cx="914400" cy="914400"/>
            </a:xfrm>
            <a:custGeom>
              <a:avLst/>
              <a:gdLst/>
              <a:ahLst/>
              <a:cxnLst/>
              <a:rect l="l" t="t" r="r" b="b"/>
              <a:pathLst>
                <a:path w="914400" h="914400">
                  <a:moveTo>
                    <a:pt x="457200" y="0"/>
                  </a:moveTo>
                  <a:lnTo>
                    <a:pt x="410458" y="2360"/>
                  </a:lnTo>
                  <a:lnTo>
                    <a:pt x="365066" y="9289"/>
                  </a:lnTo>
                  <a:lnTo>
                    <a:pt x="321253" y="20557"/>
                  </a:lnTo>
                  <a:lnTo>
                    <a:pt x="279249" y="35933"/>
                  </a:lnTo>
                  <a:lnTo>
                    <a:pt x="239283" y="55187"/>
                  </a:lnTo>
                  <a:lnTo>
                    <a:pt x="201587" y="78090"/>
                  </a:lnTo>
                  <a:lnTo>
                    <a:pt x="166390" y="104411"/>
                  </a:lnTo>
                  <a:lnTo>
                    <a:pt x="133921" y="133921"/>
                  </a:lnTo>
                  <a:lnTo>
                    <a:pt x="104411" y="166390"/>
                  </a:lnTo>
                  <a:lnTo>
                    <a:pt x="78090" y="201587"/>
                  </a:lnTo>
                  <a:lnTo>
                    <a:pt x="55187" y="239283"/>
                  </a:lnTo>
                  <a:lnTo>
                    <a:pt x="35933" y="279249"/>
                  </a:lnTo>
                  <a:lnTo>
                    <a:pt x="20557" y="321253"/>
                  </a:lnTo>
                  <a:lnTo>
                    <a:pt x="9289" y="365066"/>
                  </a:lnTo>
                  <a:lnTo>
                    <a:pt x="2360" y="410458"/>
                  </a:lnTo>
                  <a:lnTo>
                    <a:pt x="0" y="457200"/>
                  </a:lnTo>
                  <a:lnTo>
                    <a:pt x="2360" y="503941"/>
                  </a:lnTo>
                  <a:lnTo>
                    <a:pt x="9289" y="549333"/>
                  </a:lnTo>
                  <a:lnTo>
                    <a:pt x="20557" y="593146"/>
                  </a:lnTo>
                  <a:lnTo>
                    <a:pt x="35933" y="635150"/>
                  </a:lnTo>
                  <a:lnTo>
                    <a:pt x="55187" y="675116"/>
                  </a:lnTo>
                  <a:lnTo>
                    <a:pt x="78090" y="712812"/>
                  </a:lnTo>
                  <a:lnTo>
                    <a:pt x="104411" y="748009"/>
                  </a:lnTo>
                  <a:lnTo>
                    <a:pt x="133921" y="780478"/>
                  </a:lnTo>
                  <a:lnTo>
                    <a:pt x="166390" y="809988"/>
                  </a:lnTo>
                  <a:lnTo>
                    <a:pt x="201587" y="836309"/>
                  </a:lnTo>
                  <a:lnTo>
                    <a:pt x="239283" y="859212"/>
                  </a:lnTo>
                  <a:lnTo>
                    <a:pt x="279249" y="878466"/>
                  </a:lnTo>
                  <a:lnTo>
                    <a:pt x="321253" y="893842"/>
                  </a:lnTo>
                  <a:lnTo>
                    <a:pt x="365066" y="905110"/>
                  </a:lnTo>
                  <a:lnTo>
                    <a:pt x="410458"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9988" y="748009"/>
                  </a:lnTo>
                  <a:lnTo>
                    <a:pt x="836309" y="712812"/>
                  </a:lnTo>
                  <a:lnTo>
                    <a:pt x="859212" y="675116"/>
                  </a:lnTo>
                  <a:lnTo>
                    <a:pt x="878466" y="635150"/>
                  </a:lnTo>
                  <a:lnTo>
                    <a:pt x="893842" y="593146"/>
                  </a:lnTo>
                  <a:lnTo>
                    <a:pt x="905110" y="549333"/>
                  </a:lnTo>
                  <a:lnTo>
                    <a:pt x="912039" y="503941"/>
                  </a:lnTo>
                  <a:lnTo>
                    <a:pt x="914400" y="457200"/>
                  </a:lnTo>
                  <a:lnTo>
                    <a:pt x="912039" y="410458"/>
                  </a:lnTo>
                  <a:lnTo>
                    <a:pt x="905110" y="365066"/>
                  </a:lnTo>
                  <a:lnTo>
                    <a:pt x="893842" y="321253"/>
                  </a:lnTo>
                  <a:lnTo>
                    <a:pt x="878466" y="279249"/>
                  </a:lnTo>
                  <a:lnTo>
                    <a:pt x="859212" y="239283"/>
                  </a:lnTo>
                  <a:lnTo>
                    <a:pt x="836309" y="201587"/>
                  </a:lnTo>
                  <a:lnTo>
                    <a:pt x="809988" y="166390"/>
                  </a:lnTo>
                  <a:lnTo>
                    <a:pt x="780478" y="133921"/>
                  </a:lnTo>
                  <a:lnTo>
                    <a:pt x="748009" y="104411"/>
                  </a:lnTo>
                  <a:lnTo>
                    <a:pt x="712812" y="78090"/>
                  </a:lnTo>
                  <a:lnTo>
                    <a:pt x="675116" y="55187"/>
                  </a:lnTo>
                  <a:lnTo>
                    <a:pt x="635150" y="35933"/>
                  </a:lnTo>
                  <a:lnTo>
                    <a:pt x="593146" y="20557"/>
                  </a:lnTo>
                  <a:lnTo>
                    <a:pt x="549333" y="9289"/>
                  </a:lnTo>
                  <a:lnTo>
                    <a:pt x="503941" y="2360"/>
                  </a:lnTo>
                  <a:lnTo>
                    <a:pt x="457200" y="0"/>
                  </a:lnTo>
                  <a:close/>
                </a:path>
              </a:pathLst>
            </a:custGeom>
            <a:solidFill>
              <a:srgbClr val="AC84C5"/>
            </a:solidFill>
          </p:spPr>
          <p:txBody>
            <a:bodyPr wrap="square" lIns="0" tIns="0" rIns="0" bIns="0" rtlCol="0"/>
            <a:lstStyle/>
            <a:p>
              <a:endParaRPr/>
            </a:p>
          </p:txBody>
        </p:sp>
        <p:sp>
          <p:nvSpPr>
            <p:cNvPr id="54" name="object 54"/>
            <p:cNvSpPr/>
            <p:nvPr/>
          </p:nvSpPr>
          <p:spPr>
            <a:xfrm>
              <a:off x="11277599" y="1380235"/>
              <a:ext cx="914400" cy="914400"/>
            </a:xfrm>
            <a:custGeom>
              <a:avLst/>
              <a:gdLst/>
              <a:ahLst/>
              <a:cxnLst/>
              <a:rect l="l" t="t" r="r" b="b"/>
              <a:pathLst>
                <a:path w="914400" h="914400">
                  <a:moveTo>
                    <a:pt x="0" y="457200"/>
                  </a:moveTo>
                  <a:lnTo>
                    <a:pt x="2360" y="410458"/>
                  </a:lnTo>
                  <a:lnTo>
                    <a:pt x="9289" y="365066"/>
                  </a:lnTo>
                  <a:lnTo>
                    <a:pt x="20557" y="321253"/>
                  </a:lnTo>
                  <a:lnTo>
                    <a:pt x="35933" y="279249"/>
                  </a:lnTo>
                  <a:lnTo>
                    <a:pt x="55187" y="239283"/>
                  </a:lnTo>
                  <a:lnTo>
                    <a:pt x="78090" y="201587"/>
                  </a:lnTo>
                  <a:lnTo>
                    <a:pt x="104411" y="166390"/>
                  </a:lnTo>
                  <a:lnTo>
                    <a:pt x="133921" y="133921"/>
                  </a:lnTo>
                  <a:lnTo>
                    <a:pt x="166390" y="104411"/>
                  </a:lnTo>
                  <a:lnTo>
                    <a:pt x="201587" y="78090"/>
                  </a:lnTo>
                  <a:lnTo>
                    <a:pt x="239283" y="55187"/>
                  </a:lnTo>
                  <a:lnTo>
                    <a:pt x="279249" y="35933"/>
                  </a:lnTo>
                  <a:lnTo>
                    <a:pt x="321253" y="20557"/>
                  </a:lnTo>
                  <a:lnTo>
                    <a:pt x="365066" y="9289"/>
                  </a:lnTo>
                  <a:lnTo>
                    <a:pt x="410458" y="2360"/>
                  </a:lnTo>
                  <a:lnTo>
                    <a:pt x="457200" y="0"/>
                  </a:lnTo>
                  <a:lnTo>
                    <a:pt x="503941" y="2360"/>
                  </a:lnTo>
                  <a:lnTo>
                    <a:pt x="549333" y="9289"/>
                  </a:lnTo>
                  <a:lnTo>
                    <a:pt x="593146" y="20557"/>
                  </a:lnTo>
                  <a:lnTo>
                    <a:pt x="635150" y="35933"/>
                  </a:lnTo>
                  <a:lnTo>
                    <a:pt x="675116" y="55187"/>
                  </a:lnTo>
                  <a:lnTo>
                    <a:pt x="712812" y="78090"/>
                  </a:lnTo>
                  <a:lnTo>
                    <a:pt x="748009" y="104411"/>
                  </a:lnTo>
                  <a:lnTo>
                    <a:pt x="780478" y="133921"/>
                  </a:lnTo>
                  <a:lnTo>
                    <a:pt x="809988" y="166390"/>
                  </a:lnTo>
                  <a:lnTo>
                    <a:pt x="836309" y="201587"/>
                  </a:lnTo>
                  <a:lnTo>
                    <a:pt x="859212" y="239283"/>
                  </a:lnTo>
                  <a:lnTo>
                    <a:pt x="878466" y="279249"/>
                  </a:lnTo>
                  <a:lnTo>
                    <a:pt x="893842" y="321253"/>
                  </a:lnTo>
                  <a:lnTo>
                    <a:pt x="905110" y="365066"/>
                  </a:lnTo>
                  <a:lnTo>
                    <a:pt x="912039" y="410458"/>
                  </a:lnTo>
                  <a:lnTo>
                    <a:pt x="914400" y="457200"/>
                  </a:lnTo>
                  <a:lnTo>
                    <a:pt x="912039" y="503941"/>
                  </a:lnTo>
                  <a:lnTo>
                    <a:pt x="905110" y="549333"/>
                  </a:lnTo>
                  <a:lnTo>
                    <a:pt x="893842" y="593146"/>
                  </a:lnTo>
                  <a:lnTo>
                    <a:pt x="878466" y="635150"/>
                  </a:lnTo>
                  <a:lnTo>
                    <a:pt x="859212" y="675116"/>
                  </a:lnTo>
                  <a:lnTo>
                    <a:pt x="836309" y="712812"/>
                  </a:lnTo>
                  <a:lnTo>
                    <a:pt x="809988" y="748009"/>
                  </a:lnTo>
                  <a:lnTo>
                    <a:pt x="780478" y="780478"/>
                  </a:lnTo>
                  <a:lnTo>
                    <a:pt x="748009" y="809988"/>
                  </a:lnTo>
                  <a:lnTo>
                    <a:pt x="712812" y="836309"/>
                  </a:lnTo>
                  <a:lnTo>
                    <a:pt x="675116" y="859212"/>
                  </a:lnTo>
                  <a:lnTo>
                    <a:pt x="635150" y="878466"/>
                  </a:lnTo>
                  <a:lnTo>
                    <a:pt x="593146" y="893842"/>
                  </a:lnTo>
                  <a:lnTo>
                    <a:pt x="549333" y="905110"/>
                  </a:lnTo>
                  <a:lnTo>
                    <a:pt x="503941" y="912039"/>
                  </a:lnTo>
                  <a:lnTo>
                    <a:pt x="457200" y="914400"/>
                  </a:lnTo>
                  <a:lnTo>
                    <a:pt x="410458" y="912039"/>
                  </a:lnTo>
                  <a:lnTo>
                    <a:pt x="365066" y="905110"/>
                  </a:lnTo>
                  <a:lnTo>
                    <a:pt x="321253" y="893842"/>
                  </a:lnTo>
                  <a:lnTo>
                    <a:pt x="279249" y="878466"/>
                  </a:lnTo>
                  <a:lnTo>
                    <a:pt x="239283" y="859212"/>
                  </a:lnTo>
                  <a:lnTo>
                    <a:pt x="201587" y="836309"/>
                  </a:lnTo>
                  <a:lnTo>
                    <a:pt x="166390" y="809988"/>
                  </a:lnTo>
                  <a:lnTo>
                    <a:pt x="133921" y="780478"/>
                  </a:lnTo>
                  <a:lnTo>
                    <a:pt x="104411" y="748009"/>
                  </a:lnTo>
                  <a:lnTo>
                    <a:pt x="78090" y="712812"/>
                  </a:lnTo>
                  <a:lnTo>
                    <a:pt x="55187" y="675116"/>
                  </a:lnTo>
                  <a:lnTo>
                    <a:pt x="35933" y="635150"/>
                  </a:lnTo>
                  <a:lnTo>
                    <a:pt x="20557" y="593146"/>
                  </a:lnTo>
                  <a:lnTo>
                    <a:pt x="9289" y="549333"/>
                  </a:lnTo>
                  <a:lnTo>
                    <a:pt x="2360" y="503941"/>
                  </a:lnTo>
                  <a:lnTo>
                    <a:pt x="0" y="457200"/>
                  </a:lnTo>
                  <a:close/>
                </a:path>
              </a:pathLst>
            </a:custGeom>
            <a:ln w="19050">
              <a:solidFill>
                <a:srgbClr val="7D5F91"/>
              </a:solidFill>
            </a:ln>
          </p:spPr>
          <p:txBody>
            <a:bodyPr wrap="square" lIns="0" tIns="0" rIns="0" bIns="0" rtlCol="0"/>
            <a:lstStyle/>
            <a:p>
              <a:endParaRPr/>
            </a:p>
          </p:txBody>
        </p:sp>
      </p:grpSp>
      <p:sp>
        <p:nvSpPr>
          <p:cNvPr id="55" name="object 55"/>
          <p:cNvSpPr txBox="1"/>
          <p:nvPr/>
        </p:nvSpPr>
        <p:spPr>
          <a:xfrm>
            <a:off x="11552617" y="2181605"/>
            <a:ext cx="462915" cy="361315"/>
          </a:xfrm>
          <a:prstGeom prst="rect">
            <a:avLst/>
          </a:prstGeom>
        </p:spPr>
        <p:txBody>
          <a:bodyPr vert="horz" wrap="square" lIns="0" tIns="13335" rIns="0" bIns="0" rtlCol="0">
            <a:spAutoFit/>
          </a:bodyPr>
          <a:lstStyle/>
          <a:p>
            <a:pPr marL="85725" marR="5080" indent="-73660">
              <a:lnSpc>
                <a:spcPct val="100000"/>
              </a:lnSpc>
              <a:spcBef>
                <a:spcPts val="105"/>
              </a:spcBef>
            </a:pPr>
            <a:r>
              <a:rPr sz="1100" spc="-10" dirty="0" smtClean="0">
                <a:solidFill>
                  <a:srgbClr val="FFFFFF"/>
                </a:solidFill>
                <a:latin typeface="Century Gothic"/>
                <a:cs typeface="Century Gothic"/>
              </a:rPr>
              <a:t>F</a:t>
            </a:r>
            <a:r>
              <a:rPr sz="1100" dirty="0" smtClean="0">
                <a:solidFill>
                  <a:srgbClr val="FFFFFF"/>
                </a:solidFill>
                <a:latin typeface="Century Gothic"/>
                <a:cs typeface="Century Gothic"/>
              </a:rPr>
              <a:t>RONT  END</a:t>
            </a:r>
            <a:endParaRPr sz="1100" dirty="0">
              <a:latin typeface="Century Gothic"/>
              <a:cs typeface="Century Gothic"/>
            </a:endParaRPr>
          </a:p>
        </p:txBody>
      </p:sp>
      <p:sp>
        <p:nvSpPr>
          <p:cNvPr id="60" name="object 60"/>
          <p:cNvSpPr txBox="1"/>
          <p:nvPr/>
        </p:nvSpPr>
        <p:spPr>
          <a:xfrm>
            <a:off x="11495913" y="4204157"/>
            <a:ext cx="367030" cy="332105"/>
          </a:xfrm>
          <a:prstGeom prst="rect">
            <a:avLst/>
          </a:prstGeom>
        </p:spPr>
        <p:txBody>
          <a:bodyPr vert="horz" wrap="square" lIns="0" tIns="13970" rIns="0" bIns="0" rtlCol="0">
            <a:spAutoFit/>
          </a:bodyPr>
          <a:lstStyle/>
          <a:p>
            <a:pPr marL="12700">
              <a:lnSpc>
                <a:spcPct val="100000"/>
              </a:lnSpc>
              <a:spcBef>
                <a:spcPts val="110"/>
              </a:spcBef>
            </a:pPr>
            <a:r>
              <a:rPr sz="1000" dirty="0" smtClean="0">
                <a:solidFill>
                  <a:srgbClr val="FFFFFF"/>
                </a:solidFill>
                <a:latin typeface="Century Gothic"/>
                <a:cs typeface="Century Gothic"/>
              </a:rPr>
              <a:t>B</a:t>
            </a:r>
            <a:r>
              <a:rPr sz="1000" spc="-50" dirty="0" smtClean="0">
                <a:solidFill>
                  <a:srgbClr val="FFFFFF"/>
                </a:solidFill>
                <a:latin typeface="Century Gothic"/>
                <a:cs typeface="Century Gothic"/>
              </a:rPr>
              <a:t>A</a:t>
            </a:r>
            <a:r>
              <a:rPr sz="1000" dirty="0" smtClean="0">
                <a:solidFill>
                  <a:srgbClr val="FFFFFF"/>
                </a:solidFill>
                <a:latin typeface="Century Gothic"/>
                <a:cs typeface="Century Gothic"/>
              </a:rPr>
              <a:t>C</a:t>
            </a:r>
            <a:r>
              <a:rPr sz="1000" spc="5" dirty="0" smtClean="0">
                <a:solidFill>
                  <a:srgbClr val="FFFFFF"/>
                </a:solidFill>
                <a:latin typeface="Century Gothic"/>
                <a:cs typeface="Century Gothic"/>
              </a:rPr>
              <a:t>K</a:t>
            </a:r>
          </a:p>
          <a:p>
            <a:pPr marL="55244">
              <a:lnSpc>
                <a:spcPct val="100000"/>
              </a:lnSpc>
            </a:pPr>
            <a:r>
              <a:rPr sz="1000" spc="5" dirty="0" smtClean="0">
                <a:solidFill>
                  <a:srgbClr val="FFFFFF"/>
                </a:solidFill>
                <a:latin typeface="Century Gothic"/>
                <a:cs typeface="Century Gothic"/>
              </a:rPr>
              <a:t>END</a:t>
            </a:r>
            <a:endParaRPr sz="1000" dirty="0">
              <a:latin typeface="Century Gothic"/>
              <a:cs typeface="Century Gothic"/>
            </a:endParaRPr>
          </a:p>
        </p:txBody>
      </p:sp>
      <p:sp>
        <p:nvSpPr>
          <p:cNvPr id="66" name="Rectangle 65"/>
          <p:cNvSpPr/>
          <p:nvPr/>
        </p:nvSpPr>
        <p:spPr>
          <a:xfrm>
            <a:off x="6788022" y="3794201"/>
            <a:ext cx="1455848" cy="369332"/>
          </a:xfrm>
          <a:prstGeom prst="rect">
            <a:avLst/>
          </a:prstGeom>
        </p:spPr>
        <p:txBody>
          <a:bodyPr wrap="none">
            <a:spAutoFit/>
          </a:bodyPr>
          <a:lstStyle/>
          <a:p>
            <a:pPr marL="12700">
              <a:lnSpc>
                <a:spcPct val="100000"/>
              </a:lnSpc>
              <a:spcBef>
                <a:spcPts val="105"/>
              </a:spcBef>
            </a:pPr>
            <a:r>
              <a:rPr lang="en-IN" b="1" dirty="0" smtClean="0">
                <a:solidFill>
                  <a:srgbClr val="FFFFFF"/>
                </a:solidFill>
                <a:latin typeface="Century Gothic"/>
                <a:cs typeface="Century Gothic"/>
              </a:rPr>
              <a:t>MONGODB</a:t>
            </a:r>
            <a:endParaRPr lang="en-IN" dirty="0">
              <a:latin typeface="Century Gothic"/>
              <a:cs typeface="Century Gothic"/>
            </a:endParaRPr>
          </a:p>
        </p:txBody>
      </p:sp>
      <p:grpSp>
        <p:nvGrpSpPr>
          <p:cNvPr id="67" name="object 51"/>
          <p:cNvGrpSpPr/>
          <p:nvPr/>
        </p:nvGrpSpPr>
        <p:grpSpPr>
          <a:xfrm>
            <a:off x="11063097" y="4020608"/>
            <a:ext cx="1078230" cy="2241940"/>
            <a:chOff x="11123358" y="1366837"/>
            <a:chExt cx="1078230" cy="937894"/>
          </a:xfrm>
        </p:grpSpPr>
        <p:sp>
          <p:nvSpPr>
            <p:cNvPr id="68" name="object 52"/>
            <p:cNvSpPr/>
            <p:nvPr/>
          </p:nvSpPr>
          <p:spPr>
            <a:xfrm>
              <a:off x="11128120" y="1371600"/>
              <a:ext cx="155575" cy="914400"/>
            </a:xfrm>
            <a:custGeom>
              <a:avLst/>
              <a:gdLst/>
              <a:ahLst/>
              <a:cxnLst/>
              <a:rect l="l" t="t" r="r" b="b"/>
              <a:pathLst>
                <a:path w="155575" h="914400">
                  <a:moveTo>
                    <a:pt x="0" y="0"/>
                  </a:moveTo>
                  <a:lnTo>
                    <a:pt x="30253" y="1023"/>
                  </a:lnTo>
                  <a:lnTo>
                    <a:pt x="54959" y="3810"/>
                  </a:lnTo>
                  <a:lnTo>
                    <a:pt x="71616" y="7929"/>
                  </a:lnTo>
                  <a:lnTo>
                    <a:pt x="77724" y="12953"/>
                  </a:lnTo>
                  <a:lnTo>
                    <a:pt x="77724" y="444246"/>
                  </a:lnTo>
                  <a:lnTo>
                    <a:pt x="83831" y="449270"/>
                  </a:lnTo>
                  <a:lnTo>
                    <a:pt x="100488" y="453389"/>
                  </a:lnTo>
                  <a:lnTo>
                    <a:pt x="125194" y="456176"/>
                  </a:lnTo>
                  <a:lnTo>
                    <a:pt x="155448" y="457200"/>
                  </a:lnTo>
                  <a:lnTo>
                    <a:pt x="125194" y="458223"/>
                  </a:lnTo>
                  <a:lnTo>
                    <a:pt x="100488" y="461010"/>
                  </a:lnTo>
                  <a:lnTo>
                    <a:pt x="83831" y="465129"/>
                  </a:lnTo>
                  <a:lnTo>
                    <a:pt x="77724" y="470153"/>
                  </a:lnTo>
                  <a:lnTo>
                    <a:pt x="77724" y="901446"/>
                  </a:lnTo>
                  <a:lnTo>
                    <a:pt x="71616" y="906470"/>
                  </a:lnTo>
                  <a:lnTo>
                    <a:pt x="54959" y="910589"/>
                  </a:lnTo>
                  <a:lnTo>
                    <a:pt x="30253" y="913376"/>
                  </a:lnTo>
                  <a:lnTo>
                    <a:pt x="0" y="914400"/>
                  </a:lnTo>
                </a:path>
              </a:pathLst>
            </a:custGeom>
            <a:ln w="9525">
              <a:solidFill>
                <a:srgbClr val="AC84C5"/>
              </a:solidFill>
            </a:ln>
          </p:spPr>
          <p:txBody>
            <a:bodyPr wrap="square" lIns="0" tIns="0" rIns="0" bIns="0" rtlCol="0"/>
            <a:lstStyle/>
            <a:p>
              <a:endParaRPr/>
            </a:p>
          </p:txBody>
        </p:sp>
        <p:sp>
          <p:nvSpPr>
            <p:cNvPr id="69" name="object 53"/>
            <p:cNvSpPr/>
            <p:nvPr/>
          </p:nvSpPr>
          <p:spPr>
            <a:xfrm>
              <a:off x="11277599" y="1380235"/>
              <a:ext cx="914400" cy="914400"/>
            </a:xfrm>
            <a:custGeom>
              <a:avLst/>
              <a:gdLst/>
              <a:ahLst/>
              <a:cxnLst/>
              <a:rect l="l" t="t" r="r" b="b"/>
              <a:pathLst>
                <a:path w="914400" h="914400">
                  <a:moveTo>
                    <a:pt x="457200" y="0"/>
                  </a:moveTo>
                  <a:lnTo>
                    <a:pt x="410458" y="2360"/>
                  </a:lnTo>
                  <a:lnTo>
                    <a:pt x="365066" y="9289"/>
                  </a:lnTo>
                  <a:lnTo>
                    <a:pt x="321253" y="20557"/>
                  </a:lnTo>
                  <a:lnTo>
                    <a:pt x="279249" y="35933"/>
                  </a:lnTo>
                  <a:lnTo>
                    <a:pt x="239283" y="55187"/>
                  </a:lnTo>
                  <a:lnTo>
                    <a:pt x="201587" y="78090"/>
                  </a:lnTo>
                  <a:lnTo>
                    <a:pt x="166390" y="104411"/>
                  </a:lnTo>
                  <a:lnTo>
                    <a:pt x="133921" y="133921"/>
                  </a:lnTo>
                  <a:lnTo>
                    <a:pt x="104411" y="166390"/>
                  </a:lnTo>
                  <a:lnTo>
                    <a:pt x="78090" y="201587"/>
                  </a:lnTo>
                  <a:lnTo>
                    <a:pt x="55187" y="239283"/>
                  </a:lnTo>
                  <a:lnTo>
                    <a:pt x="35933" y="279249"/>
                  </a:lnTo>
                  <a:lnTo>
                    <a:pt x="20557" y="321253"/>
                  </a:lnTo>
                  <a:lnTo>
                    <a:pt x="9289" y="365066"/>
                  </a:lnTo>
                  <a:lnTo>
                    <a:pt x="2360" y="410458"/>
                  </a:lnTo>
                  <a:lnTo>
                    <a:pt x="0" y="457200"/>
                  </a:lnTo>
                  <a:lnTo>
                    <a:pt x="2360" y="503941"/>
                  </a:lnTo>
                  <a:lnTo>
                    <a:pt x="9289" y="549333"/>
                  </a:lnTo>
                  <a:lnTo>
                    <a:pt x="20557" y="593146"/>
                  </a:lnTo>
                  <a:lnTo>
                    <a:pt x="35933" y="635150"/>
                  </a:lnTo>
                  <a:lnTo>
                    <a:pt x="55187" y="675116"/>
                  </a:lnTo>
                  <a:lnTo>
                    <a:pt x="78090" y="712812"/>
                  </a:lnTo>
                  <a:lnTo>
                    <a:pt x="104411" y="748009"/>
                  </a:lnTo>
                  <a:lnTo>
                    <a:pt x="133921" y="780478"/>
                  </a:lnTo>
                  <a:lnTo>
                    <a:pt x="166390" y="809988"/>
                  </a:lnTo>
                  <a:lnTo>
                    <a:pt x="201587" y="836309"/>
                  </a:lnTo>
                  <a:lnTo>
                    <a:pt x="239283" y="859212"/>
                  </a:lnTo>
                  <a:lnTo>
                    <a:pt x="279249" y="878466"/>
                  </a:lnTo>
                  <a:lnTo>
                    <a:pt x="321253" y="893842"/>
                  </a:lnTo>
                  <a:lnTo>
                    <a:pt x="365066" y="905110"/>
                  </a:lnTo>
                  <a:lnTo>
                    <a:pt x="410458"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9988" y="748009"/>
                  </a:lnTo>
                  <a:lnTo>
                    <a:pt x="836309" y="712812"/>
                  </a:lnTo>
                  <a:lnTo>
                    <a:pt x="859212" y="675116"/>
                  </a:lnTo>
                  <a:lnTo>
                    <a:pt x="878466" y="635150"/>
                  </a:lnTo>
                  <a:lnTo>
                    <a:pt x="893842" y="593146"/>
                  </a:lnTo>
                  <a:lnTo>
                    <a:pt x="905110" y="549333"/>
                  </a:lnTo>
                  <a:lnTo>
                    <a:pt x="912039" y="503941"/>
                  </a:lnTo>
                  <a:lnTo>
                    <a:pt x="914400" y="457200"/>
                  </a:lnTo>
                  <a:lnTo>
                    <a:pt x="912039" y="410458"/>
                  </a:lnTo>
                  <a:lnTo>
                    <a:pt x="905110" y="365066"/>
                  </a:lnTo>
                  <a:lnTo>
                    <a:pt x="893842" y="321253"/>
                  </a:lnTo>
                  <a:lnTo>
                    <a:pt x="878466" y="279249"/>
                  </a:lnTo>
                  <a:lnTo>
                    <a:pt x="859212" y="239283"/>
                  </a:lnTo>
                  <a:lnTo>
                    <a:pt x="836309" y="201587"/>
                  </a:lnTo>
                  <a:lnTo>
                    <a:pt x="809988" y="166390"/>
                  </a:lnTo>
                  <a:lnTo>
                    <a:pt x="780478" y="133921"/>
                  </a:lnTo>
                  <a:lnTo>
                    <a:pt x="748009" y="104411"/>
                  </a:lnTo>
                  <a:lnTo>
                    <a:pt x="712812" y="78090"/>
                  </a:lnTo>
                  <a:lnTo>
                    <a:pt x="675116" y="55187"/>
                  </a:lnTo>
                  <a:lnTo>
                    <a:pt x="635150" y="35933"/>
                  </a:lnTo>
                  <a:lnTo>
                    <a:pt x="593146" y="20557"/>
                  </a:lnTo>
                  <a:lnTo>
                    <a:pt x="549333" y="9289"/>
                  </a:lnTo>
                  <a:lnTo>
                    <a:pt x="503941" y="2360"/>
                  </a:lnTo>
                  <a:lnTo>
                    <a:pt x="457200" y="0"/>
                  </a:lnTo>
                  <a:close/>
                </a:path>
              </a:pathLst>
            </a:custGeom>
            <a:solidFill>
              <a:srgbClr val="AC84C5"/>
            </a:solidFill>
          </p:spPr>
          <p:txBody>
            <a:bodyPr wrap="square" lIns="0" tIns="0" rIns="0" bIns="0" rtlCol="0"/>
            <a:lstStyle/>
            <a:p>
              <a:r>
                <a:rPr lang="en-IN" dirty="0" smtClean="0"/>
                <a:t>        </a:t>
              </a:r>
            </a:p>
            <a:p>
              <a:endParaRPr lang="en-IN" dirty="0"/>
            </a:p>
            <a:p>
              <a:r>
                <a:rPr lang="en-IN" dirty="0">
                  <a:solidFill>
                    <a:srgbClr val="FFFFFF"/>
                  </a:solidFill>
                  <a:latin typeface="Century Gothic"/>
                  <a:cs typeface="Century Gothic"/>
                </a:rPr>
                <a:t> </a:t>
              </a:r>
              <a:r>
                <a:rPr lang="en-IN" dirty="0" smtClean="0">
                  <a:solidFill>
                    <a:srgbClr val="FFFFFF"/>
                  </a:solidFill>
                  <a:latin typeface="Century Gothic"/>
                  <a:cs typeface="Century Gothic"/>
                </a:rPr>
                <a:t>  </a:t>
              </a:r>
            </a:p>
            <a:p>
              <a:r>
                <a:rPr lang="en-IN" dirty="0" smtClean="0">
                  <a:solidFill>
                    <a:srgbClr val="FFFFFF"/>
                  </a:solidFill>
                  <a:latin typeface="Century Gothic"/>
                  <a:cs typeface="Century Gothic"/>
                </a:rPr>
                <a:t>  Back</a:t>
              </a:r>
            </a:p>
            <a:p>
              <a:r>
                <a:rPr lang="en-IN" dirty="0">
                  <a:solidFill>
                    <a:srgbClr val="FFFFFF"/>
                  </a:solidFill>
                  <a:latin typeface="Century Gothic"/>
                  <a:cs typeface="Century Gothic"/>
                </a:rPr>
                <a:t> </a:t>
              </a:r>
              <a:r>
                <a:rPr lang="en-IN" dirty="0" smtClean="0">
                  <a:solidFill>
                    <a:srgbClr val="FFFFFF"/>
                  </a:solidFill>
                  <a:latin typeface="Century Gothic"/>
                  <a:cs typeface="Century Gothic"/>
                </a:rPr>
                <a:t>   End</a:t>
              </a:r>
              <a:endParaRPr lang="en-IN" dirty="0" smtClean="0">
                <a:latin typeface="Century Gothic"/>
                <a:cs typeface="Century Gothic"/>
              </a:endParaRPr>
            </a:p>
            <a:p>
              <a:endParaRPr lang="en-IN" dirty="0" smtClean="0"/>
            </a:p>
            <a:p>
              <a:r>
                <a:rPr lang="en-IN" dirty="0"/>
                <a:t> </a:t>
              </a:r>
              <a:r>
                <a:rPr lang="en-IN" dirty="0" smtClean="0"/>
                <a:t>   </a:t>
              </a:r>
            </a:p>
          </p:txBody>
        </p:sp>
        <p:sp>
          <p:nvSpPr>
            <p:cNvPr id="70" name="object 54"/>
            <p:cNvSpPr/>
            <p:nvPr/>
          </p:nvSpPr>
          <p:spPr>
            <a:xfrm>
              <a:off x="11277599" y="1380235"/>
              <a:ext cx="914400" cy="914400"/>
            </a:xfrm>
            <a:custGeom>
              <a:avLst/>
              <a:gdLst/>
              <a:ahLst/>
              <a:cxnLst/>
              <a:rect l="l" t="t" r="r" b="b"/>
              <a:pathLst>
                <a:path w="914400" h="914400">
                  <a:moveTo>
                    <a:pt x="0" y="457200"/>
                  </a:moveTo>
                  <a:lnTo>
                    <a:pt x="2360" y="410458"/>
                  </a:lnTo>
                  <a:lnTo>
                    <a:pt x="9289" y="365066"/>
                  </a:lnTo>
                  <a:lnTo>
                    <a:pt x="20557" y="321253"/>
                  </a:lnTo>
                  <a:lnTo>
                    <a:pt x="35933" y="279249"/>
                  </a:lnTo>
                  <a:lnTo>
                    <a:pt x="55187" y="239283"/>
                  </a:lnTo>
                  <a:lnTo>
                    <a:pt x="78090" y="201587"/>
                  </a:lnTo>
                  <a:lnTo>
                    <a:pt x="104411" y="166390"/>
                  </a:lnTo>
                  <a:lnTo>
                    <a:pt x="133921" y="133921"/>
                  </a:lnTo>
                  <a:lnTo>
                    <a:pt x="166390" y="104411"/>
                  </a:lnTo>
                  <a:lnTo>
                    <a:pt x="201587" y="78090"/>
                  </a:lnTo>
                  <a:lnTo>
                    <a:pt x="239283" y="55187"/>
                  </a:lnTo>
                  <a:lnTo>
                    <a:pt x="279249" y="35933"/>
                  </a:lnTo>
                  <a:lnTo>
                    <a:pt x="321253" y="20557"/>
                  </a:lnTo>
                  <a:lnTo>
                    <a:pt x="365066" y="9289"/>
                  </a:lnTo>
                  <a:lnTo>
                    <a:pt x="410458" y="2360"/>
                  </a:lnTo>
                  <a:lnTo>
                    <a:pt x="457200" y="0"/>
                  </a:lnTo>
                  <a:lnTo>
                    <a:pt x="503941" y="2360"/>
                  </a:lnTo>
                  <a:lnTo>
                    <a:pt x="549333" y="9289"/>
                  </a:lnTo>
                  <a:lnTo>
                    <a:pt x="593146" y="20557"/>
                  </a:lnTo>
                  <a:lnTo>
                    <a:pt x="635150" y="35933"/>
                  </a:lnTo>
                  <a:lnTo>
                    <a:pt x="675116" y="55187"/>
                  </a:lnTo>
                  <a:lnTo>
                    <a:pt x="712812" y="78090"/>
                  </a:lnTo>
                  <a:lnTo>
                    <a:pt x="748009" y="104411"/>
                  </a:lnTo>
                  <a:lnTo>
                    <a:pt x="780478" y="133921"/>
                  </a:lnTo>
                  <a:lnTo>
                    <a:pt x="809988" y="166390"/>
                  </a:lnTo>
                  <a:lnTo>
                    <a:pt x="836309" y="201587"/>
                  </a:lnTo>
                  <a:lnTo>
                    <a:pt x="859212" y="239283"/>
                  </a:lnTo>
                  <a:lnTo>
                    <a:pt x="878466" y="279249"/>
                  </a:lnTo>
                  <a:lnTo>
                    <a:pt x="893842" y="321253"/>
                  </a:lnTo>
                  <a:lnTo>
                    <a:pt x="905110" y="365066"/>
                  </a:lnTo>
                  <a:lnTo>
                    <a:pt x="912039" y="410458"/>
                  </a:lnTo>
                  <a:lnTo>
                    <a:pt x="914400" y="457200"/>
                  </a:lnTo>
                  <a:lnTo>
                    <a:pt x="912039" y="503941"/>
                  </a:lnTo>
                  <a:lnTo>
                    <a:pt x="905110" y="549333"/>
                  </a:lnTo>
                  <a:lnTo>
                    <a:pt x="893842" y="593146"/>
                  </a:lnTo>
                  <a:lnTo>
                    <a:pt x="878466" y="635150"/>
                  </a:lnTo>
                  <a:lnTo>
                    <a:pt x="859212" y="675116"/>
                  </a:lnTo>
                  <a:lnTo>
                    <a:pt x="836309" y="712812"/>
                  </a:lnTo>
                  <a:lnTo>
                    <a:pt x="809988" y="748009"/>
                  </a:lnTo>
                  <a:lnTo>
                    <a:pt x="780478" y="780478"/>
                  </a:lnTo>
                  <a:lnTo>
                    <a:pt x="748009" y="809988"/>
                  </a:lnTo>
                  <a:lnTo>
                    <a:pt x="712812" y="836309"/>
                  </a:lnTo>
                  <a:lnTo>
                    <a:pt x="675116" y="859212"/>
                  </a:lnTo>
                  <a:lnTo>
                    <a:pt x="635150" y="878466"/>
                  </a:lnTo>
                  <a:lnTo>
                    <a:pt x="593146" y="893842"/>
                  </a:lnTo>
                  <a:lnTo>
                    <a:pt x="549333" y="905110"/>
                  </a:lnTo>
                  <a:lnTo>
                    <a:pt x="503941" y="912039"/>
                  </a:lnTo>
                  <a:lnTo>
                    <a:pt x="457200" y="914400"/>
                  </a:lnTo>
                  <a:lnTo>
                    <a:pt x="410458" y="912039"/>
                  </a:lnTo>
                  <a:lnTo>
                    <a:pt x="365066" y="905110"/>
                  </a:lnTo>
                  <a:lnTo>
                    <a:pt x="321253" y="893842"/>
                  </a:lnTo>
                  <a:lnTo>
                    <a:pt x="279249" y="878466"/>
                  </a:lnTo>
                  <a:lnTo>
                    <a:pt x="239283" y="859212"/>
                  </a:lnTo>
                  <a:lnTo>
                    <a:pt x="201587" y="836309"/>
                  </a:lnTo>
                  <a:lnTo>
                    <a:pt x="166390" y="809988"/>
                  </a:lnTo>
                  <a:lnTo>
                    <a:pt x="133921" y="780478"/>
                  </a:lnTo>
                  <a:lnTo>
                    <a:pt x="104411" y="748009"/>
                  </a:lnTo>
                  <a:lnTo>
                    <a:pt x="78090" y="712812"/>
                  </a:lnTo>
                  <a:lnTo>
                    <a:pt x="55187" y="675116"/>
                  </a:lnTo>
                  <a:lnTo>
                    <a:pt x="35933" y="635150"/>
                  </a:lnTo>
                  <a:lnTo>
                    <a:pt x="20557" y="593146"/>
                  </a:lnTo>
                  <a:lnTo>
                    <a:pt x="9289" y="549333"/>
                  </a:lnTo>
                  <a:lnTo>
                    <a:pt x="2360" y="503941"/>
                  </a:lnTo>
                  <a:lnTo>
                    <a:pt x="0" y="457200"/>
                  </a:lnTo>
                  <a:close/>
                </a:path>
              </a:pathLst>
            </a:custGeom>
            <a:ln w="19050">
              <a:solidFill>
                <a:srgbClr val="7D5F91"/>
              </a:solidFill>
            </a:ln>
          </p:spPr>
          <p:txBody>
            <a:bodyPr wrap="square" lIns="0" tIns="0" rIns="0" bIns="0" rtlCol="0"/>
            <a:lstStyle/>
            <a:p>
              <a:endParaRPr/>
            </a:p>
          </p:txBody>
        </p:sp>
      </p:grpSp>
      <p:sp>
        <p:nvSpPr>
          <p:cNvPr id="72" name="Rectangle 71"/>
          <p:cNvSpPr/>
          <p:nvPr/>
        </p:nvSpPr>
        <p:spPr>
          <a:xfrm>
            <a:off x="11479784" y="4151630"/>
            <a:ext cx="367030" cy="369332"/>
          </a:xfrm>
          <a:prstGeom prst="rect">
            <a:avLst/>
          </a:prstGeom>
        </p:spPr>
        <p:txBody>
          <a:bodyPr wrap="square">
            <a:spAutoFit/>
          </a:bodyPr>
          <a:lstStyle/>
          <a:p>
            <a:pPr marL="85725" marR="5080" indent="-73660">
              <a:lnSpc>
                <a:spcPct val="100000"/>
              </a:lnSpc>
              <a:spcBef>
                <a:spcPts val="105"/>
              </a:spcBef>
            </a:pPr>
            <a:endParaRPr lang="en-IN" dirty="0">
              <a:latin typeface="Century Gothic"/>
              <a:cs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6172200"/>
            <a:ext cx="10067340" cy="553998"/>
          </a:xfrm>
        </p:spPr>
        <p:txBody>
          <a:bodyPr/>
          <a:lstStyle/>
          <a:p>
            <a:r>
              <a:rPr lang="en-IN" dirty="0" smtClean="0"/>
              <a:t>Now, we are going to show the process of adding a new assignment by the professor, he reaches this page by clicking on the new assignment button present in the previous page.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0058400" cy="5655088"/>
          </a:xfrm>
          <a:prstGeom prst="rect">
            <a:avLst/>
          </a:prstGeom>
        </p:spPr>
      </p:pic>
    </p:spTree>
    <p:extLst>
      <p:ext uri="{BB962C8B-B14F-4D97-AF65-F5344CB8AC3E}">
        <p14:creationId xmlns:p14="http://schemas.microsoft.com/office/powerpoint/2010/main" val="189865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Here, the professor has filled in all the information related to the new assignment and has also selected the file to be uploaded.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2312"/>
            <a:ext cx="10663529" cy="5655088"/>
          </a:xfrm>
          <a:prstGeom prst="rect">
            <a:avLst/>
          </a:prstGeom>
        </p:spPr>
      </p:pic>
    </p:spTree>
    <p:extLst>
      <p:ext uri="{BB962C8B-B14F-4D97-AF65-F5344CB8AC3E}">
        <p14:creationId xmlns:p14="http://schemas.microsoft.com/office/powerpoint/2010/main" val="3446200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We can clearly see that the 4rth Assignment has been added along with it are the professor’s comments, the upload date and the deadline of the assignment.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
            <a:ext cx="10058400" cy="5655088"/>
          </a:xfrm>
          <a:prstGeom prst="rect">
            <a:avLst/>
          </a:prstGeom>
        </p:spPr>
      </p:pic>
    </p:spTree>
    <p:extLst>
      <p:ext uri="{BB962C8B-B14F-4D97-AF65-F5344CB8AC3E}">
        <p14:creationId xmlns:p14="http://schemas.microsoft.com/office/powerpoint/2010/main" val="369030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830997"/>
          </a:xfrm>
        </p:spPr>
        <p:txBody>
          <a:bodyPr/>
          <a:lstStyle/>
          <a:p>
            <a:r>
              <a:rPr lang="en-IN" dirty="0" smtClean="0"/>
              <a:t>After clicking on the open button, the professor is directed to the page containing all the submissions, here we can see that only one student has submitted till now. The professor can download the solution by clicking on the download button.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8512"/>
            <a:ext cx="11277600" cy="5502688"/>
          </a:xfrm>
          <a:prstGeom prst="rect">
            <a:avLst/>
          </a:prstGeom>
        </p:spPr>
      </p:pic>
    </p:spTree>
    <p:extLst>
      <p:ext uri="{BB962C8B-B14F-4D97-AF65-F5344CB8AC3E}">
        <p14:creationId xmlns:p14="http://schemas.microsoft.com/office/powerpoint/2010/main" val="2275432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553998"/>
          </a:xfrm>
        </p:spPr>
        <p:txBody>
          <a:bodyPr/>
          <a:lstStyle/>
          <a:p>
            <a:r>
              <a:rPr lang="en-IN" dirty="0" smtClean="0"/>
              <a:t>Here, after checking the assignment, we can see that the professor is allotting 20 marks to the person who had submitted the assignment.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
            <a:ext cx="10058400" cy="5655088"/>
          </a:xfrm>
          <a:prstGeom prst="rect">
            <a:avLst/>
          </a:prstGeom>
        </p:spPr>
      </p:pic>
    </p:spTree>
    <p:extLst>
      <p:ext uri="{BB962C8B-B14F-4D97-AF65-F5344CB8AC3E}">
        <p14:creationId xmlns:p14="http://schemas.microsoft.com/office/powerpoint/2010/main" val="371308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762000"/>
          </a:xfrm>
        </p:spPr>
        <p:txBody>
          <a:bodyPr/>
          <a:lstStyle/>
          <a:p>
            <a:r>
              <a:rPr lang="en-IN" dirty="0" smtClean="0"/>
              <a:t>The allotted marks have been successfully added against the roll number of the concerned student.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600"/>
            <a:ext cx="10058400" cy="5655088"/>
          </a:xfrm>
          <a:prstGeom prst="rect">
            <a:avLst/>
          </a:prstGeom>
        </p:spPr>
      </p:pic>
    </p:spTree>
    <p:extLst>
      <p:ext uri="{BB962C8B-B14F-4D97-AF65-F5344CB8AC3E}">
        <p14:creationId xmlns:p14="http://schemas.microsoft.com/office/powerpoint/2010/main" val="303215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276999"/>
          </a:xfrm>
        </p:spPr>
        <p:txBody>
          <a:bodyPr/>
          <a:lstStyle/>
          <a:p>
            <a:r>
              <a:rPr lang="en-IN" dirty="0" smtClean="0"/>
              <a:t>For a student who hasn’t submitted the assignment 4, his/her dashboard would look like this.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329" y="152400"/>
            <a:ext cx="10058400" cy="5655088"/>
          </a:xfrm>
          <a:prstGeom prst="rect">
            <a:avLst/>
          </a:prstGeom>
        </p:spPr>
      </p:pic>
    </p:spTree>
    <p:extLst>
      <p:ext uri="{BB962C8B-B14F-4D97-AF65-F5344CB8AC3E}">
        <p14:creationId xmlns:p14="http://schemas.microsoft.com/office/powerpoint/2010/main" val="3620920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609600"/>
            <a:ext cx="10067340" cy="1107996"/>
          </a:xfrm>
        </p:spPr>
        <p:txBody>
          <a:bodyPr/>
          <a:lstStyle/>
          <a:p>
            <a:r>
              <a:rPr lang="en-IN" sz="2400" dirty="0"/>
              <a:t>This completed all the functionalities for the </a:t>
            </a:r>
            <a:r>
              <a:rPr lang="en-IN" sz="2400" dirty="0" smtClean="0"/>
              <a:t>professors, </a:t>
            </a:r>
            <a:r>
              <a:rPr lang="en-IN" sz="2400" dirty="0"/>
              <a:t>now we will move towards the functionalities of </a:t>
            </a:r>
            <a:r>
              <a:rPr lang="en-IN" sz="2400" dirty="0" smtClean="0"/>
              <a:t>the Admin.</a:t>
            </a:r>
            <a:endParaRPr lang="en-IN" sz="2400" dirty="0"/>
          </a:p>
          <a:p>
            <a:endParaRPr lang="en-IN"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978" y="1717596"/>
            <a:ext cx="10058400" cy="4988627"/>
          </a:xfrm>
          <a:prstGeom prst="rect">
            <a:avLst/>
          </a:prstGeom>
        </p:spPr>
      </p:pic>
    </p:spTree>
    <p:extLst>
      <p:ext uri="{BB962C8B-B14F-4D97-AF65-F5344CB8AC3E}">
        <p14:creationId xmlns:p14="http://schemas.microsoft.com/office/powerpoint/2010/main" val="3465560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5791200"/>
            <a:ext cx="10067340" cy="369332"/>
          </a:xfrm>
        </p:spPr>
        <p:txBody>
          <a:bodyPr/>
          <a:lstStyle/>
          <a:p>
            <a:r>
              <a:rPr lang="en-IN" sz="2400" dirty="0" smtClean="0"/>
              <a:t>                                                            </a:t>
            </a:r>
            <a:r>
              <a:rPr lang="en-IN" sz="2400" b="1" dirty="0" smtClean="0"/>
              <a:t>ADMINISTRATOR</a:t>
            </a:r>
            <a:endParaRPr lang="en-IN"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186" y="0"/>
            <a:ext cx="10058400" cy="5486400"/>
          </a:xfrm>
          <a:prstGeom prst="rect">
            <a:avLst/>
          </a:prstGeom>
        </p:spPr>
      </p:pic>
    </p:spTree>
    <p:extLst>
      <p:ext uri="{BB962C8B-B14F-4D97-AF65-F5344CB8AC3E}">
        <p14:creationId xmlns:p14="http://schemas.microsoft.com/office/powerpoint/2010/main" val="75915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40" y="381000"/>
            <a:ext cx="10646917" cy="1200329"/>
          </a:xfrm>
        </p:spPr>
        <p:txBody>
          <a:bodyPr/>
          <a:lstStyle/>
          <a:p>
            <a:r>
              <a:rPr lang="en-IN" dirty="0" smtClean="0"/>
              <a:t>           What is the role of the admin ?</a:t>
            </a:r>
            <a:br>
              <a:rPr lang="en-IN" dirty="0" smtClean="0"/>
            </a:br>
            <a:endParaRPr lang="en-IN" dirty="0"/>
          </a:p>
        </p:txBody>
      </p:sp>
      <p:sp>
        <p:nvSpPr>
          <p:cNvPr id="3" name="Text Placeholder 2"/>
          <p:cNvSpPr>
            <a:spLocks noGrp="1"/>
          </p:cNvSpPr>
          <p:nvPr>
            <p:ph type="body" idx="1"/>
          </p:nvPr>
        </p:nvSpPr>
        <p:spPr>
          <a:xfrm>
            <a:off x="1062329" y="1828800"/>
            <a:ext cx="10067340" cy="2585323"/>
          </a:xfrm>
        </p:spPr>
        <p:txBody>
          <a:bodyPr/>
          <a:lstStyle/>
          <a:p>
            <a:pPr marL="514350" indent="-514350">
              <a:buAutoNum type="romanLcParenR"/>
            </a:pPr>
            <a:r>
              <a:rPr lang="en-US" sz="2400" dirty="0"/>
              <a:t> Their role is to assign appropriate professors to their scheduled courses and the appropriate students to  the courses they will study</a:t>
            </a:r>
            <a:r>
              <a:rPr lang="en-US" sz="2400" dirty="0" smtClean="0"/>
              <a:t>.</a:t>
            </a:r>
          </a:p>
          <a:p>
            <a:pPr marL="514350" indent="-514350">
              <a:buAutoNum type="romanLcParenR"/>
            </a:pPr>
            <a:endParaRPr lang="en-US" sz="2400" dirty="0"/>
          </a:p>
          <a:p>
            <a:pPr marL="514350" indent="-514350" rtl="0">
              <a:buFontTx/>
              <a:buAutoNum type="romanLcParenR"/>
            </a:pPr>
            <a:r>
              <a:rPr lang="en-US" sz="2400" dirty="0"/>
              <a:t>The admin incorporates the changes in the dashboard with the help of an excel sheet which will contain the details of the students, </a:t>
            </a:r>
            <a:r>
              <a:rPr lang="en-US" sz="2400" dirty="0" smtClean="0"/>
              <a:t>professors, and </a:t>
            </a:r>
            <a:r>
              <a:rPr lang="en-US" sz="2400" dirty="0"/>
              <a:t>the courses beforehand.</a:t>
            </a:r>
          </a:p>
          <a:p>
            <a:endParaRPr lang="en-IN" sz="2400" dirty="0"/>
          </a:p>
        </p:txBody>
      </p:sp>
    </p:spTree>
    <p:extLst>
      <p:ext uri="{BB962C8B-B14F-4D97-AF65-F5344CB8AC3E}">
        <p14:creationId xmlns:p14="http://schemas.microsoft.com/office/powerpoint/2010/main" val="104430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1397354"/>
            <a:ext cx="10067340" cy="5539978"/>
          </a:xfrm>
        </p:spPr>
        <p:txBody>
          <a:bodyPr/>
          <a:lstStyle/>
          <a:p>
            <a:r>
              <a:rPr lang="en-IN" dirty="0" smtClean="0"/>
              <a:t>The list of our functional requirements along with their visual representations are as follows :-</a:t>
            </a:r>
          </a:p>
          <a:p>
            <a:endParaRPr lang="en-IN" dirty="0"/>
          </a:p>
          <a:p>
            <a:r>
              <a:rPr lang="en-IN" dirty="0" smtClean="0"/>
              <a:t>We created three actors</a:t>
            </a:r>
          </a:p>
          <a:p>
            <a:endParaRPr lang="en-IN" dirty="0"/>
          </a:p>
          <a:p>
            <a:pPr marL="400050" indent="-400050">
              <a:buAutoNum type="romanLcParenR"/>
            </a:pPr>
            <a:r>
              <a:rPr lang="en-IN" dirty="0" smtClean="0"/>
              <a:t>Students</a:t>
            </a:r>
          </a:p>
          <a:p>
            <a:pPr marL="400050" indent="-400050">
              <a:buAutoNum type="romanLcParenR"/>
            </a:pPr>
            <a:endParaRPr lang="en-IN" dirty="0"/>
          </a:p>
          <a:p>
            <a:pPr marL="400050" indent="-400050">
              <a:buAutoNum type="romanLcParenR"/>
            </a:pPr>
            <a:r>
              <a:rPr lang="en-IN" dirty="0" smtClean="0"/>
              <a:t>Professors</a:t>
            </a:r>
          </a:p>
          <a:p>
            <a:pPr marL="400050" indent="-400050">
              <a:buAutoNum type="romanLcParenR"/>
            </a:pPr>
            <a:endParaRPr lang="en-IN" dirty="0"/>
          </a:p>
          <a:p>
            <a:pPr marL="400050" indent="-400050">
              <a:buAutoNum type="romanLcParenR"/>
            </a:pPr>
            <a:r>
              <a:rPr lang="en-IN" dirty="0" smtClean="0"/>
              <a:t>Administrator</a:t>
            </a:r>
          </a:p>
          <a:p>
            <a:pPr marL="400050" indent="-400050">
              <a:buAutoNum type="romanLcParenR"/>
            </a:pPr>
            <a:endParaRPr lang="en-IN" dirty="0"/>
          </a:p>
          <a:p>
            <a:r>
              <a:rPr lang="en-IN" dirty="0" smtClean="0"/>
              <a:t> We will  mention and  highlight the functional requirements of all the three actors one-by-one. </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p:txBody>
      </p:sp>
      <p:sp>
        <p:nvSpPr>
          <p:cNvPr id="4" name="Title 3"/>
          <p:cNvSpPr>
            <a:spLocks noGrp="1"/>
          </p:cNvSpPr>
          <p:nvPr>
            <p:ph type="title"/>
          </p:nvPr>
        </p:nvSpPr>
        <p:spPr>
          <a:xfrm>
            <a:off x="609600" y="381000"/>
            <a:ext cx="10646917" cy="762000"/>
          </a:xfrm>
          <a:ln>
            <a:solidFill>
              <a:schemeClr val="accent1"/>
            </a:solidFill>
          </a:ln>
        </p:spPr>
        <p:txBody>
          <a:bodyPr/>
          <a:lstStyle/>
          <a:p>
            <a:r>
              <a:rPr lang="en-IN" dirty="0" smtClean="0"/>
              <a:t>            Functional  Requirements</a:t>
            </a:r>
            <a:endParaRPr lang="en-IN" dirty="0"/>
          </a:p>
        </p:txBody>
      </p:sp>
    </p:spTree>
    <p:extLst>
      <p:ext uri="{BB962C8B-B14F-4D97-AF65-F5344CB8AC3E}">
        <p14:creationId xmlns:p14="http://schemas.microsoft.com/office/powerpoint/2010/main" val="594707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943600"/>
            <a:ext cx="10067340" cy="276999"/>
          </a:xfrm>
        </p:spPr>
        <p:txBody>
          <a:bodyPr/>
          <a:lstStyle/>
          <a:p>
            <a:r>
              <a:rPr lang="en-IN" dirty="0" smtClean="0"/>
              <a:t>The admin is trying to Sign in into his account.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
            <a:ext cx="10058400" cy="5655088"/>
          </a:xfrm>
          <a:prstGeom prst="rect">
            <a:avLst/>
          </a:prstGeom>
        </p:spPr>
      </p:pic>
    </p:spTree>
    <p:extLst>
      <p:ext uri="{BB962C8B-B14F-4D97-AF65-F5344CB8AC3E}">
        <p14:creationId xmlns:p14="http://schemas.microsoft.com/office/powerpoint/2010/main" val="174774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830997"/>
          </a:xfrm>
        </p:spPr>
        <p:txBody>
          <a:bodyPr/>
          <a:lstStyle/>
          <a:p>
            <a:r>
              <a:rPr lang="en-IN" dirty="0" smtClean="0"/>
              <a:t>This is what the admin’s initial page looks like. He can see all the courses along with their corresponding instructor and section name. He has also been provided with the feature of viewing details of all the students and professors along with adding new data.</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
            <a:ext cx="10744200" cy="5715000"/>
          </a:xfrm>
          <a:prstGeom prst="rect">
            <a:avLst/>
          </a:prstGeom>
        </p:spPr>
      </p:pic>
    </p:spTree>
    <p:extLst>
      <p:ext uri="{BB962C8B-B14F-4D97-AF65-F5344CB8AC3E}">
        <p14:creationId xmlns:p14="http://schemas.microsoft.com/office/powerpoint/2010/main" val="32122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533400"/>
          </a:xfrm>
        </p:spPr>
        <p:txBody>
          <a:bodyPr/>
          <a:lstStyle/>
          <a:p>
            <a:r>
              <a:rPr lang="en-IN" dirty="0" smtClean="0"/>
              <a:t>The admin is able to view  the details of all the students after clicking on “View Students”.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40" y="25400"/>
            <a:ext cx="10058400" cy="5655088"/>
          </a:xfrm>
          <a:prstGeom prst="rect">
            <a:avLst/>
          </a:prstGeom>
        </p:spPr>
      </p:pic>
    </p:spTree>
    <p:extLst>
      <p:ext uri="{BB962C8B-B14F-4D97-AF65-F5344CB8AC3E}">
        <p14:creationId xmlns:p14="http://schemas.microsoft.com/office/powerpoint/2010/main" val="3719438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553998"/>
          </a:xfrm>
        </p:spPr>
        <p:txBody>
          <a:bodyPr/>
          <a:lstStyle/>
          <a:p>
            <a:r>
              <a:rPr lang="en-IN" dirty="0" smtClean="0"/>
              <a:t>After applying the filter Semester = 6 ,The admin is able to view the details of only those students who are currently in the 6</a:t>
            </a:r>
            <a:r>
              <a:rPr lang="en-IN" baseline="30000" dirty="0" smtClean="0"/>
              <a:t>th</a:t>
            </a:r>
            <a:r>
              <a:rPr lang="en-IN" dirty="0" smtClean="0"/>
              <a:t> semester.</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400"/>
            <a:ext cx="10439400" cy="5655088"/>
          </a:xfrm>
          <a:prstGeom prst="rect">
            <a:avLst/>
          </a:prstGeom>
        </p:spPr>
      </p:pic>
    </p:spTree>
    <p:extLst>
      <p:ext uri="{BB962C8B-B14F-4D97-AF65-F5344CB8AC3E}">
        <p14:creationId xmlns:p14="http://schemas.microsoft.com/office/powerpoint/2010/main" val="78481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276999"/>
          </a:xfrm>
        </p:spPr>
        <p:txBody>
          <a:bodyPr/>
          <a:lstStyle/>
          <a:p>
            <a:r>
              <a:rPr lang="en-IN" dirty="0" smtClean="0"/>
              <a:t>   List of students  in Semester 6.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100"/>
            <a:ext cx="10058400" cy="5655088"/>
          </a:xfrm>
          <a:prstGeom prst="rect">
            <a:avLst/>
          </a:prstGeom>
        </p:spPr>
      </p:pic>
    </p:spTree>
    <p:extLst>
      <p:ext uri="{BB962C8B-B14F-4D97-AF65-F5344CB8AC3E}">
        <p14:creationId xmlns:p14="http://schemas.microsoft.com/office/powerpoint/2010/main" val="432897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553998"/>
          </a:xfrm>
        </p:spPr>
        <p:txBody>
          <a:bodyPr/>
          <a:lstStyle/>
          <a:p>
            <a:r>
              <a:rPr lang="en-IN" dirty="0" smtClean="0"/>
              <a:t>Apart from the semester filter, the admin can also apply other filters for viewing details of the students. The various types of filters are ID, Semester, Name, Email,  Branch, Degree, Batch, and Roll number.</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2312"/>
            <a:ext cx="11049000" cy="5655088"/>
          </a:xfrm>
          <a:prstGeom prst="rect">
            <a:avLst/>
          </a:prstGeom>
        </p:spPr>
      </p:pic>
    </p:spTree>
    <p:extLst>
      <p:ext uri="{BB962C8B-B14F-4D97-AF65-F5344CB8AC3E}">
        <p14:creationId xmlns:p14="http://schemas.microsoft.com/office/powerpoint/2010/main" val="140595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867400"/>
            <a:ext cx="10067340" cy="276999"/>
          </a:xfrm>
        </p:spPr>
        <p:txBody>
          <a:bodyPr/>
          <a:lstStyle/>
          <a:p>
            <a:r>
              <a:rPr lang="en-IN" dirty="0" smtClean="0"/>
              <a:t>                      Here the admin is applying constraints on the branch of the student.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8100"/>
            <a:ext cx="11277600" cy="5655088"/>
          </a:xfrm>
          <a:prstGeom prst="rect">
            <a:avLst/>
          </a:prstGeom>
        </p:spPr>
      </p:pic>
    </p:spTree>
    <p:extLst>
      <p:ext uri="{BB962C8B-B14F-4D97-AF65-F5344CB8AC3E}">
        <p14:creationId xmlns:p14="http://schemas.microsoft.com/office/powerpoint/2010/main" val="3774308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943600"/>
            <a:ext cx="10067340" cy="553998"/>
          </a:xfrm>
        </p:spPr>
        <p:txBody>
          <a:bodyPr/>
          <a:lstStyle/>
          <a:p>
            <a:r>
              <a:rPr lang="en-IN" dirty="0" smtClean="0"/>
              <a:t>                               </a:t>
            </a:r>
          </a:p>
          <a:p>
            <a:r>
              <a:rPr lang="en-IN" dirty="0" smtClean="0"/>
              <a:t>                                             The result of the previous filter are highlighted here.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5812"/>
            <a:ext cx="10744200" cy="5655088"/>
          </a:xfrm>
          <a:prstGeom prst="rect">
            <a:avLst/>
          </a:prstGeom>
        </p:spPr>
      </p:pic>
    </p:spTree>
    <p:extLst>
      <p:ext uri="{BB962C8B-B14F-4D97-AF65-F5344CB8AC3E}">
        <p14:creationId xmlns:p14="http://schemas.microsoft.com/office/powerpoint/2010/main" val="1278285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715000"/>
            <a:ext cx="10067340" cy="553998"/>
          </a:xfrm>
        </p:spPr>
        <p:txBody>
          <a:bodyPr/>
          <a:lstStyle/>
          <a:p>
            <a:r>
              <a:rPr lang="en-IN" dirty="0"/>
              <a:t>The admin is able to view  the details of all the </a:t>
            </a:r>
            <a:r>
              <a:rPr lang="en-IN" dirty="0" smtClean="0"/>
              <a:t>professors </a:t>
            </a:r>
            <a:r>
              <a:rPr lang="en-IN" dirty="0"/>
              <a:t>after clicking on “View </a:t>
            </a:r>
            <a:r>
              <a:rPr lang="en-IN" dirty="0" smtClean="0"/>
              <a:t> Teachers”.</a:t>
            </a:r>
            <a:endParaRPr lang="en-IN" dirty="0"/>
          </a:p>
          <a:p>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3500"/>
            <a:ext cx="10058400" cy="5655088"/>
          </a:xfrm>
          <a:prstGeom prst="rect">
            <a:avLst/>
          </a:prstGeom>
        </p:spPr>
      </p:pic>
    </p:spTree>
    <p:extLst>
      <p:ext uri="{BB962C8B-B14F-4D97-AF65-F5344CB8AC3E}">
        <p14:creationId xmlns:p14="http://schemas.microsoft.com/office/powerpoint/2010/main" val="71806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715000"/>
            <a:ext cx="10067340" cy="830997"/>
          </a:xfrm>
        </p:spPr>
        <p:txBody>
          <a:bodyPr/>
          <a:lstStyle/>
          <a:p>
            <a:r>
              <a:rPr lang="en-IN" dirty="0" smtClean="0"/>
              <a:t>Here, the admin has clicked on the add data button and henceforth, he is directed to this page. Here, he can upload either the list of the teachers or the list of the students using an excel file and can also add new courses manually.</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6200"/>
            <a:ext cx="10058400" cy="5655088"/>
          </a:xfrm>
          <a:prstGeom prst="rect">
            <a:avLst/>
          </a:prstGeom>
        </p:spPr>
      </p:pic>
    </p:spTree>
    <p:extLst>
      <p:ext uri="{BB962C8B-B14F-4D97-AF65-F5344CB8AC3E}">
        <p14:creationId xmlns:p14="http://schemas.microsoft.com/office/powerpoint/2010/main" val="17814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47" y="228600"/>
            <a:ext cx="10058400" cy="5524500"/>
          </a:xfrm>
          <a:prstGeom prst="rect">
            <a:avLst/>
          </a:prstGeom>
        </p:spPr>
      </p:pic>
      <p:pic>
        <p:nvPicPr>
          <p:cNvPr id="5" name="Picture 4"/>
          <p:cNvPicPr>
            <a:picLocks noChangeAspect="1"/>
          </p:cNvPicPr>
          <p:nvPr/>
        </p:nvPicPr>
        <p:blipFill>
          <a:blip r:embed="rId3"/>
          <a:stretch>
            <a:fillRect/>
          </a:stretch>
        </p:blipFill>
        <p:spPr>
          <a:xfrm>
            <a:off x="762000" y="5562600"/>
            <a:ext cx="10071465" cy="1063909"/>
          </a:xfrm>
          <a:prstGeom prst="rect">
            <a:avLst/>
          </a:prstGeom>
        </p:spPr>
      </p:pic>
      <p:sp>
        <p:nvSpPr>
          <p:cNvPr id="6" name="Rectangle 5"/>
          <p:cNvSpPr/>
          <p:nvPr/>
        </p:nvSpPr>
        <p:spPr>
          <a:xfrm>
            <a:off x="2819400" y="6005138"/>
            <a:ext cx="5486400" cy="523220"/>
          </a:xfrm>
          <a:prstGeom prst="rect">
            <a:avLst/>
          </a:prstGeom>
        </p:spPr>
        <p:txBody>
          <a:bodyPr wrap="square">
            <a:spAutoFit/>
          </a:bodyPr>
          <a:lstStyle/>
          <a:p>
            <a:r>
              <a:rPr lang="en-IN" dirty="0" smtClean="0"/>
              <a:t>                                           </a:t>
            </a:r>
            <a:r>
              <a:rPr lang="en-IN" sz="2800" b="1" dirty="0" smtClean="0"/>
              <a:t>Students</a:t>
            </a:r>
            <a:endParaRPr lang="en-IN" sz="2800" b="1" dirty="0"/>
          </a:p>
        </p:txBody>
      </p:sp>
    </p:spTree>
    <p:extLst>
      <p:ext uri="{BB962C8B-B14F-4D97-AF65-F5344CB8AC3E}">
        <p14:creationId xmlns:p14="http://schemas.microsoft.com/office/powerpoint/2010/main" val="3275690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943600"/>
            <a:ext cx="10067340" cy="276999"/>
          </a:xfrm>
        </p:spPr>
        <p:txBody>
          <a:bodyPr/>
          <a:lstStyle/>
          <a:p>
            <a:r>
              <a:rPr lang="en-IN" dirty="0" smtClean="0"/>
              <a:t>                The admin has chosen a student.xls file for the purpose of adding a set of new students.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9912"/>
            <a:ext cx="10439400" cy="5731288"/>
          </a:xfrm>
          <a:prstGeom prst="rect">
            <a:avLst/>
          </a:prstGeom>
        </p:spPr>
      </p:pic>
    </p:spTree>
    <p:extLst>
      <p:ext uri="{BB962C8B-B14F-4D97-AF65-F5344CB8AC3E}">
        <p14:creationId xmlns:p14="http://schemas.microsoft.com/office/powerpoint/2010/main" val="420216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943600"/>
            <a:ext cx="10067340" cy="553998"/>
          </a:xfrm>
        </p:spPr>
        <p:txBody>
          <a:bodyPr/>
          <a:lstStyle/>
          <a:p>
            <a:r>
              <a:rPr lang="en-IN" dirty="0" smtClean="0"/>
              <a:t> The admin is adding a new course after entering all the relevant details. Here we can see the admin is wanting to select a professor out of the possible two.</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
            <a:ext cx="10058400" cy="5655088"/>
          </a:xfrm>
          <a:prstGeom prst="rect">
            <a:avLst/>
          </a:prstGeom>
        </p:spPr>
      </p:pic>
    </p:spTree>
    <p:extLst>
      <p:ext uri="{BB962C8B-B14F-4D97-AF65-F5344CB8AC3E}">
        <p14:creationId xmlns:p14="http://schemas.microsoft.com/office/powerpoint/2010/main" val="1757035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943600"/>
            <a:ext cx="10067340" cy="276999"/>
          </a:xfrm>
        </p:spPr>
        <p:txBody>
          <a:bodyPr/>
          <a:lstStyle/>
          <a:p>
            <a:r>
              <a:rPr lang="en-IN" dirty="0" smtClean="0"/>
              <a:t>                The admin is adding a new course after entering all the relevant details.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76200"/>
            <a:ext cx="10058400" cy="5655088"/>
          </a:xfrm>
          <a:prstGeom prst="rect">
            <a:avLst/>
          </a:prstGeom>
        </p:spPr>
      </p:pic>
    </p:spTree>
    <p:extLst>
      <p:ext uri="{BB962C8B-B14F-4D97-AF65-F5344CB8AC3E}">
        <p14:creationId xmlns:p14="http://schemas.microsoft.com/office/powerpoint/2010/main" val="266914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943600"/>
            <a:ext cx="10067340" cy="276999"/>
          </a:xfrm>
        </p:spPr>
        <p:txBody>
          <a:bodyPr/>
          <a:lstStyle/>
          <a:p>
            <a:r>
              <a:rPr lang="en-IN" dirty="0" smtClean="0"/>
              <a:t>We can see that the new course named DBMS has been added to the list of courses.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2400"/>
            <a:ext cx="10058400" cy="5655088"/>
          </a:xfrm>
          <a:prstGeom prst="rect">
            <a:avLst/>
          </a:prstGeom>
        </p:spPr>
      </p:pic>
    </p:spTree>
    <p:extLst>
      <p:ext uri="{BB962C8B-B14F-4D97-AF65-F5344CB8AC3E}">
        <p14:creationId xmlns:p14="http://schemas.microsoft.com/office/powerpoint/2010/main" val="2042501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5943600"/>
            <a:ext cx="10067340" cy="276999"/>
          </a:xfrm>
        </p:spPr>
        <p:txBody>
          <a:bodyPr/>
          <a:lstStyle/>
          <a:p>
            <a:r>
              <a:rPr lang="en-IN" dirty="0" smtClean="0"/>
              <a:t>                                        Now, We will highlight the process of adding new students to a particular course.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400"/>
            <a:ext cx="10058400" cy="5655088"/>
          </a:xfrm>
          <a:prstGeom prst="rect">
            <a:avLst/>
          </a:prstGeom>
        </p:spPr>
      </p:pic>
    </p:spTree>
    <p:extLst>
      <p:ext uri="{BB962C8B-B14F-4D97-AF65-F5344CB8AC3E}">
        <p14:creationId xmlns:p14="http://schemas.microsoft.com/office/powerpoint/2010/main" val="3441934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6172200"/>
            <a:ext cx="10067340" cy="276999"/>
          </a:xfrm>
        </p:spPr>
        <p:txBody>
          <a:bodyPr/>
          <a:lstStyle/>
          <a:p>
            <a:r>
              <a:rPr lang="en-IN" dirty="0" smtClean="0"/>
              <a:t>                  First, the admin has to enter the semester to which the new students belong to.</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
            <a:ext cx="10058400" cy="6019800"/>
          </a:xfrm>
          <a:prstGeom prst="rect">
            <a:avLst/>
          </a:prstGeom>
        </p:spPr>
      </p:pic>
    </p:spTree>
    <p:extLst>
      <p:ext uri="{BB962C8B-B14F-4D97-AF65-F5344CB8AC3E}">
        <p14:creationId xmlns:p14="http://schemas.microsoft.com/office/powerpoint/2010/main" val="888506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6172200"/>
            <a:ext cx="10067340" cy="276999"/>
          </a:xfrm>
        </p:spPr>
        <p:txBody>
          <a:bodyPr/>
          <a:lstStyle/>
          <a:p>
            <a:r>
              <a:rPr lang="en-IN" dirty="0" smtClean="0"/>
              <a:t>Then, from the list present in the drop down, the admin selects the roll no of the students he wants to add.</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8600"/>
            <a:ext cx="10058400" cy="5655088"/>
          </a:xfrm>
          <a:prstGeom prst="rect">
            <a:avLst/>
          </a:prstGeom>
        </p:spPr>
      </p:pic>
    </p:spTree>
    <p:extLst>
      <p:ext uri="{BB962C8B-B14F-4D97-AF65-F5344CB8AC3E}">
        <p14:creationId xmlns:p14="http://schemas.microsoft.com/office/powerpoint/2010/main" val="3623424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6172200"/>
            <a:ext cx="10067340" cy="553998"/>
          </a:xfrm>
        </p:spPr>
        <p:txBody>
          <a:bodyPr/>
          <a:lstStyle/>
          <a:p>
            <a:r>
              <a:rPr lang="en-IN" dirty="0" smtClean="0"/>
              <a:t>Then, from the list present in the drop down, the admin selects the roll no of the students he wants to ask, and now all he needs to do is to click on the add student button and they’ll be added.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
            <a:ext cx="10058400" cy="5655088"/>
          </a:xfrm>
          <a:prstGeom prst="rect">
            <a:avLst/>
          </a:prstGeom>
        </p:spPr>
      </p:pic>
    </p:spTree>
    <p:extLst>
      <p:ext uri="{BB962C8B-B14F-4D97-AF65-F5344CB8AC3E}">
        <p14:creationId xmlns:p14="http://schemas.microsoft.com/office/powerpoint/2010/main" val="295159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6172200"/>
            <a:ext cx="10067340" cy="276999"/>
          </a:xfrm>
        </p:spPr>
        <p:txBody>
          <a:bodyPr/>
          <a:lstStyle/>
          <a:p>
            <a:r>
              <a:rPr lang="en-IN" dirty="0" smtClean="0"/>
              <a:t>We can clearly see that the two students have been added to the DBMS course.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40" y="76200"/>
            <a:ext cx="10058400" cy="5655088"/>
          </a:xfrm>
          <a:prstGeom prst="rect">
            <a:avLst/>
          </a:prstGeom>
        </p:spPr>
      </p:pic>
    </p:spTree>
    <p:extLst>
      <p:ext uri="{BB962C8B-B14F-4D97-AF65-F5344CB8AC3E}">
        <p14:creationId xmlns:p14="http://schemas.microsoft.com/office/powerpoint/2010/main" val="4060754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381001"/>
            <a:ext cx="10067340" cy="1354217"/>
          </a:xfrm>
        </p:spPr>
        <p:txBody>
          <a:bodyPr/>
          <a:lstStyle/>
          <a:p>
            <a:r>
              <a:rPr lang="en-IN" sz="4400" dirty="0" smtClean="0">
                <a:solidFill>
                  <a:srgbClr val="0070C0"/>
                </a:solidFill>
              </a:rPr>
              <a:t>This concludes the visual representation of the functional requirements of our projects</a:t>
            </a:r>
            <a:r>
              <a:rPr lang="en-IN" sz="4400" dirty="0" smtClean="0"/>
              <a:t>.</a:t>
            </a:r>
            <a:endParaRPr lang="en-IN"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78" y="1828800"/>
            <a:ext cx="10058400" cy="4871561"/>
          </a:xfrm>
          <a:prstGeom prst="rect">
            <a:avLst/>
          </a:prstGeom>
        </p:spPr>
      </p:pic>
    </p:spTree>
    <p:extLst>
      <p:ext uri="{BB962C8B-B14F-4D97-AF65-F5344CB8AC3E}">
        <p14:creationId xmlns:p14="http://schemas.microsoft.com/office/powerpoint/2010/main" val="325789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5400" y="6019800"/>
            <a:ext cx="10067340" cy="492443"/>
          </a:xfrm>
        </p:spPr>
        <p:txBody>
          <a:bodyPr/>
          <a:lstStyle/>
          <a:p>
            <a:r>
              <a:rPr lang="en-IN" sz="1600" dirty="0" smtClean="0"/>
              <a:t>This is the initial page of our dashboard, from where all the three actors can log in to their respective accounts.</a:t>
            </a:r>
          </a:p>
          <a:p>
            <a:r>
              <a:rPr lang="en-IN" sz="1600" dirty="0" smtClean="0"/>
              <a:t>Firstly, we are going to proceed with all the functionalities related to the students.</a:t>
            </a:r>
            <a:endParaRPr lang="en-IN"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
            <a:ext cx="10058400" cy="5655088"/>
          </a:xfrm>
          <a:prstGeom prst="rect">
            <a:avLst/>
          </a:prstGeom>
        </p:spPr>
      </p:pic>
    </p:spTree>
    <p:extLst>
      <p:ext uri="{BB962C8B-B14F-4D97-AF65-F5344CB8AC3E}">
        <p14:creationId xmlns:p14="http://schemas.microsoft.com/office/powerpoint/2010/main" val="2535995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41" y="228600"/>
            <a:ext cx="10646917" cy="600164"/>
          </a:xfrm>
        </p:spPr>
        <p:txBody>
          <a:bodyPr/>
          <a:lstStyle/>
          <a:p>
            <a:r>
              <a:rPr lang="en-IN" dirty="0" smtClean="0"/>
              <a:t>                 </a:t>
            </a:r>
            <a:r>
              <a:rPr lang="en-IN" dirty="0" smtClean="0">
                <a:solidFill>
                  <a:srgbClr val="0070C0"/>
                </a:solidFill>
              </a:rPr>
              <a:t>Individual contributions</a:t>
            </a:r>
            <a:endParaRPr lang="en-IN" dirty="0"/>
          </a:p>
        </p:txBody>
      </p:sp>
      <p:sp>
        <p:nvSpPr>
          <p:cNvPr id="3" name="Text Placeholder 2"/>
          <p:cNvSpPr>
            <a:spLocks noGrp="1"/>
          </p:cNvSpPr>
          <p:nvPr>
            <p:ph type="body" idx="1"/>
          </p:nvPr>
        </p:nvSpPr>
        <p:spPr>
          <a:xfrm>
            <a:off x="1062329" y="1397355"/>
            <a:ext cx="10067340" cy="3877985"/>
          </a:xfrm>
        </p:spPr>
        <p:txBody>
          <a:bodyPr/>
          <a:lstStyle/>
          <a:p>
            <a:pPr marL="400050" indent="-400050">
              <a:buAutoNum type="romanLcParenR"/>
            </a:pPr>
            <a:r>
              <a:rPr lang="en-US" dirty="0" smtClean="0"/>
              <a:t>Sumesh Thakur </a:t>
            </a:r>
            <a:r>
              <a:rPr lang="en-US" dirty="0"/>
              <a:t>- Worked on </a:t>
            </a:r>
            <a:r>
              <a:rPr lang="en-US" dirty="0" smtClean="0"/>
              <a:t>the frontend part using react.js . </a:t>
            </a:r>
            <a:r>
              <a:rPr lang="en-US" dirty="0"/>
              <a:t>Wrote </a:t>
            </a:r>
            <a:r>
              <a:rPr lang="en-US" dirty="0" smtClean="0"/>
              <a:t>action, constants </a:t>
            </a:r>
            <a:r>
              <a:rPr lang="en-US" dirty="0"/>
              <a:t>and reducers. Worked on integrating backend with frontend</a:t>
            </a:r>
            <a:r>
              <a:rPr lang="en-US" dirty="0" smtClean="0"/>
              <a:t>.</a:t>
            </a:r>
          </a:p>
          <a:p>
            <a:pPr marL="400050" indent="-400050">
              <a:buAutoNum type="romanLcParenR"/>
            </a:pPr>
            <a:endParaRPr lang="en-US" dirty="0" smtClean="0"/>
          </a:p>
          <a:p>
            <a:pPr marL="400050" indent="-400050">
              <a:buAutoNum type="romanLcParenR"/>
            </a:pPr>
            <a:r>
              <a:rPr lang="en-US" dirty="0"/>
              <a:t>Sohan </a:t>
            </a:r>
            <a:r>
              <a:rPr lang="en-US" dirty="0" smtClean="0"/>
              <a:t>Lal Gupta- </a:t>
            </a:r>
            <a:r>
              <a:rPr lang="en-US" dirty="0"/>
              <a:t>Worked on backend with N</a:t>
            </a:r>
            <a:r>
              <a:rPr lang="en-US" dirty="0" smtClean="0"/>
              <a:t>ode.js</a:t>
            </a:r>
            <a:r>
              <a:rPr lang="en-US" dirty="0"/>
              <a:t>. Wrote API's and routes . Also worked on integrating fronted with backend by providing routes in frontend</a:t>
            </a:r>
            <a:r>
              <a:rPr lang="en-US" dirty="0" smtClean="0"/>
              <a:t>.</a:t>
            </a:r>
          </a:p>
          <a:p>
            <a:pPr marL="400050" indent="-400050">
              <a:buAutoNum type="romanLcParenR"/>
            </a:pPr>
            <a:endParaRPr lang="en-US" dirty="0" smtClean="0"/>
          </a:p>
          <a:p>
            <a:pPr marL="400050" indent="-400050">
              <a:buAutoNum type="romanLcParenR"/>
            </a:pPr>
            <a:r>
              <a:rPr lang="en-US" dirty="0"/>
              <a:t>Swapnil Aman - Worked on </a:t>
            </a:r>
            <a:r>
              <a:rPr lang="en-US" dirty="0" smtClean="0"/>
              <a:t>the database part using Mongo DB .  Also Created </a:t>
            </a:r>
            <a:r>
              <a:rPr lang="en-US" dirty="0"/>
              <a:t>schemas and </a:t>
            </a:r>
            <a:r>
              <a:rPr lang="en-US" dirty="0" smtClean="0"/>
              <a:t> wrote </a:t>
            </a:r>
            <a:r>
              <a:rPr lang="en-US" dirty="0"/>
              <a:t>API's and routes in backend</a:t>
            </a:r>
            <a:r>
              <a:rPr lang="en-US" dirty="0" smtClean="0"/>
              <a:t>. Played a crucial part in writing the report and the presentation.</a:t>
            </a:r>
          </a:p>
          <a:p>
            <a:endParaRPr lang="en-US" dirty="0"/>
          </a:p>
          <a:p>
            <a:endParaRPr lang="en-US" dirty="0" smtClean="0"/>
          </a:p>
          <a:p>
            <a:endParaRPr lang="en-US" dirty="0"/>
          </a:p>
          <a:p>
            <a:r>
              <a:rPr lang="en-US" dirty="0" smtClean="0"/>
              <a:t>    Other significant tasks such as creating the diagrams like DFD and USE case was done by all the three   members working together.</a:t>
            </a:r>
            <a:endParaRPr lang="en-US" dirty="0"/>
          </a:p>
          <a:p>
            <a:pPr marL="400050" indent="-400050">
              <a:buAutoNum type="romanLcParenR"/>
            </a:pPr>
            <a:endParaRPr lang="en-IN" dirty="0"/>
          </a:p>
        </p:txBody>
      </p:sp>
    </p:spTree>
    <p:extLst>
      <p:ext uri="{BB962C8B-B14F-4D97-AF65-F5344CB8AC3E}">
        <p14:creationId xmlns:p14="http://schemas.microsoft.com/office/powerpoint/2010/main" val="2612243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40" y="457200"/>
            <a:ext cx="10646917" cy="600164"/>
          </a:xfrm>
        </p:spPr>
        <p:txBody>
          <a:bodyPr/>
          <a:lstStyle/>
          <a:p>
            <a:r>
              <a:rPr lang="en-IN" dirty="0" smtClean="0"/>
              <a:t>                       CONCLUSION</a:t>
            </a:r>
            <a:endParaRPr lang="en-IN" dirty="0"/>
          </a:p>
        </p:txBody>
      </p:sp>
      <p:sp>
        <p:nvSpPr>
          <p:cNvPr id="3" name="Text Placeholder 2"/>
          <p:cNvSpPr>
            <a:spLocks noGrp="1"/>
          </p:cNvSpPr>
          <p:nvPr>
            <p:ph type="body" idx="1"/>
          </p:nvPr>
        </p:nvSpPr>
        <p:spPr>
          <a:xfrm>
            <a:off x="1062329" y="1397355"/>
            <a:ext cx="10067340" cy="3323987"/>
          </a:xfrm>
        </p:spPr>
        <p:txBody>
          <a:bodyPr/>
          <a:lstStyle/>
          <a:p>
            <a:r>
              <a:rPr lang="en-IN" sz="2400" dirty="0" smtClean="0"/>
              <a:t>This project was highly enjoyable and we got to learn a lot of new concepts while we were preparing it.</a:t>
            </a:r>
          </a:p>
          <a:p>
            <a:pPr rtl="0"/>
            <a:endParaRPr lang="en-IN" sz="2400" dirty="0" smtClean="0"/>
          </a:p>
          <a:p>
            <a:pPr rtl="0"/>
            <a:r>
              <a:rPr lang="en-US" sz="2400" dirty="0" smtClean="0"/>
              <a:t>Future </a:t>
            </a:r>
            <a:r>
              <a:rPr lang="en-US" sz="2400" dirty="0"/>
              <a:t>exploration into this particular aspect involves the integration of our Assignment dashboard with the result portal that the members of some other group had proposed to make.  Since, ours is a very flexible web app, any changes that the institute may desire in the future shall be duly brought into place.</a:t>
            </a:r>
            <a:endParaRPr lang="en-US" sz="2400" dirty="0"/>
          </a:p>
          <a:p>
            <a:r>
              <a:rPr lang="en-US" sz="2400" dirty="0"/>
              <a:t/>
            </a:r>
            <a:br>
              <a:rPr lang="en-US" sz="2400" dirty="0"/>
            </a:br>
            <a:endParaRPr lang="en-IN" sz="2400" dirty="0"/>
          </a:p>
        </p:txBody>
      </p:sp>
    </p:spTree>
    <p:extLst>
      <p:ext uri="{BB962C8B-B14F-4D97-AF65-F5344CB8AC3E}">
        <p14:creationId xmlns:p14="http://schemas.microsoft.com/office/powerpoint/2010/main" val="2020941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152400"/>
            <a:ext cx="8534400" cy="6553200"/>
          </a:xfrm>
          <a:prstGeom prst="rect">
            <a:avLst/>
          </a:prstGeom>
        </p:spPr>
      </p:pic>
    </p:spTree>
    <p:extLst>
      <p:ext uri="{BB962C8B-B14F-4D97-AF65-F5344CB8AC3E}">
        <p14:creationId xmlns:p14="http://schemas.microsoft.com/office/powerpoint/2010/main" val="20750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799" y="6019800"/>
            <a:ext cx="9300869" cy="553998"/>
          </a:xfrm>
        </p:spPr>
        <p:txBody>
          <a:bodyPr/>
          <a:lstStyle/>
          <a:p>
            <a:r>
              <a:rPr lang="en-IN" dirty="0" smtClean="0"/>
              <a:t>Here, we tried to login using the credentials of an invalid user for the student field and as you can see, a message regarding the same was printed back to the user concerned.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68" y="228600"/>
            <a:ext cx="10058400" cy="5655088"/>
          </a:xfrm>
          <a:prstGeom prst="rect">
            <a:avLst/>
          </a:prstGeom>
        </p:spPr>
      </p:pic>
    </p:spTree>
    <p:extLst>
      <p:ext uri="{BB962C8B-B14F-4D97-AF65-F5344CB8AC3E}">
        <p14:creationId xmlns:p14="http://schemas.microsoft.com/office/powerpoint/2010/main" val="218709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5943600"/>
            <a:ext cx="10210800" cy="1107996"/>
          </a:xfrm>
        </p:spPr>
        <p:txBody>
          <a:bodyPr/>
          <a:lstStyle/>
          <a:p>
            <a:r>
              <a:rPr lang="en-IN" dirty="0"/>
              <a:t>Here, we tried to login using the </a:t>
            </a:r>
            <a:r>
              <a:rPr lang="en-IN" dirty="0" smtClean="0"/>
              <a:t>Email address  </a:t>
            </a:r>
            <a:r>
              <a:rPr lang="en-IN" dirty="0"/>
              <a:t>of </a:t>
            </a:r>
            <a:r>
              <a:rPr lang="en-IN" dirty="0" smtClean="0"/>
              <a:t>a valid </a:t>
            </a:r>
            <a:r>
              <a:rPr lang="en-IN" dirty="0"/>
              <a:t>user </a:t>
            </a:r>
            <a:r>
              <a:rPr lang="en-IN" dirty="0" smtClean="0"/>
              <a:t>but the password was entered wrongly, for </a:t>
            </a:r>
            <a:r>
              <a:rPr lang="en-IN" dirty="0"/>
              <a:t>the student field and as you can see, a message regarding the </a:t>
            </a:r>
            <a:r>
              <a:rPr lang="en-IN" dirty="0" smtClean="0"/>
              <a:t>password being incorrect was </a:t>
            </a:r>
            <a:r>
              <a:rPr lang="en-IN" dirty="0"/>
              <a:t>printed back to the user concerned.</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6200"/>
            <a:ext cx="10058400" cy="5655088"/>
          </a:xfrm>
          <a:prstGeom prst="rect">
            <a:avLst/>
          </a:prstGeom>
        </p:spPr>
      </p:pic>
    </p:spTree>
    <p:extLst>
      <p:ext uri="{BB962C8B-B14F-4D97-AF65-F5344CB8AC3E}">
        <p14:creationId xmlns:p14="http://schemas.microsoft.com/office/powerpoint/2010/main" val="54450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867400"/>
            <a:ext cx="10067340" cy="553998"/>
          </a:xfrm>
        </p:spPr>
        <p:txBody>
          <a:bodyPr/>
          <a:lstStyle/>
          <a:p>
            <a:r>
              <a:rPr lang="en-IN" dirty="0" smtClean="0"/>
              <a:t>The student has successfully logged in and we can see the courses that he is studying along with the name of the respective professors.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9912"/>
            <a:ext cx="10058400" cy="5655088"/>
          </a:xfrm>
          <a:prstGeom prst="rect">
            <a:avLst/>
          </a:prstGeom>
        </p:spPr>
      </p:pic>
    </p:spTree>
    <p:extLst>
      <p:ext uri="{BB962C8B-B14F-4D97-AF65-F5344CB8AC3E}">
        <p14:creationId xmlns:p14="http://schemas.microsoft.com/office/powerpoint/2010/main" val="293972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2329" y="5867400"/>
            <a:ext cx="10067340" cy="553998"/>
          </a:xfrm>
        </p:spPr>
        <p:txBody>
          <a:bodyPr/>
          <a:lstStyle/>
          <a:p>
            <a:r>
              <a:rPr lang="en-IN" dirty="0" smtClean="0"/>
              <a:t>Here , the student has open one of the subjects and here he comes across all the assignments that were or have been given for this course.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29" y="-152400"/>
            <a:ext cx="10058400" cy="5655088"/>
          </a:xfrm>
          <a:prstGeom prst="rect">
            <a:avLst/>
          </a:prstGeom>
        </p:spPr>
      </p:pic>
    </p:spTree>
    <p:extLst>
      <p:ext uri="{BB962C8B-B14F-4D97-AF65-F5344CB8AC3E}">
        <p14:creationId xmlns:p14="http://schemas.microsoft.com/office/powerpoint/2010/main" val="3234323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520</TotalTime>
  <Words>1576</Words>
  <Application>Microsoft Office PowerPoint</Application>
  <PresentationFormat>Widescreen</PresentationFormat>
  <Paragraphs>130</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Wingdings</vt:lpstr>
      <vt:lpstr>Century Gothic</vt:lpstr>
      <vt:lpstr>Calibri</vt:lpstr>
      <vt:lpstr>Office Theme</vt:lpstr>
      <vt:lpstr>EDUCATION ASSIGNMENT DASBOARD</vt:lpstr>
      <vt:lpstr>Technology Stack</vt:lpstr>
      <vt:lpstr>            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is the role of the admin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Individual contributions</vt:lpstr>
      <vt:lpstr>                       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gupta</dc:creator>
  <cp:lastModifiedBy>swapnil aman</cp:lastModifiedBy>
  <cp:revision>33</cp:revision>
  <dcterms:created xsi:type="dcterms:W3CDTF">2020-06-03T20:05:08Z</dcterms:created>
  <dcterms:modified xsi:type="dcterms:W3CDTF">2021-04-15T16:24:26Z</dcterms:modified>
</cp:coreProperties>
</file>